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6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81" r:id="rId2"/>
    <p:sldId id="257" r:id="rId3"/>
    <p:sldId id="258" r:id="rId4"/>
    <p:sldId id="2955" r:id="rId5"/>
    <p:sldId id="2962" r:id="rId6"/>
    <p:sldId id="2961" r:id="rId7"/>
    <p:sldId id="262" r:id="rId8"/>
    <p:sldId id="2959" r:id="rId9"/>
    <p:sldId id="2960" r:id="rId10"/>
    <p:sldId id="2958" r:id="rId11"/>
    <p:sldId id="2956" r:id="rId12"/>
    <p:sldId id="2953" r:id="rId13"/>
    <p:sldId id="2963" r:id="rId14"/>
    <p:sldId id="2954" r:id="rId15"/>
    <p:sldId id="2952" r:id="rId16"/>
    <p:sldId id="2947" r:id="rId17"/>
    <p:sldId id="2948" r:id="rId18"/>
    <p:sldId id="2949" r:id="rId19"/>
    <p:sldId id="263" r:id="rId20"/>
    <p:sldId id="2946" r:id="rId21"/>
    <p:sldId id="2950" r:id="rId22"/>
    <p:sldId id="2951" r:id="rId23"/>
    <p:sldId id="2945" r:id="rId24"/>
  </p:sldIdLst>
  <p:sldSz cx="20104100" cy="11309350"/>
  <p:notesSz cx="20104100" cy="11309350"/>
  <p:embeddedFontLst>
    <p:embeddedFont>
      <p:font typeface="Arial" panose="020B0604020202020204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Garamond" panose="02020404030301010803" pitchFamily="18" charset="0"/>
      <p:regular r:id="rId31"/>
      <p:bold r:id="rId32"/>
      <p:italic r:id="rId33"/>
    </p:embeddedFont>
    <p:embeddedFont>
      <p:font typeface="Segoe UI" panose="020B0502040204020203" pitchFamily="34" charset="0"/>
      <p:regular r:id="rId34"/>
      <p:bold r:id="rId35"/>
      <p:italic r:id="rId36"/>
      <p:boldItalic r:id="rId37"/>
    </p:embeddedFont>
    <p:embeddedFont>
      <p:font typeface="Times New Roman" panose="02020603050405020304" pitchFamily="18" charset="0"/>
      <p:regular r:id="rId38"/>
    </p:embeddedFont>
    <p:embeddedFont>
      <p:font typeface="Wingdings" panose="05000000000000000000" pitchFamily="2" charset="2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33270A-50CA-4590-9CFA-CF48BF6EE622}" v="8" dt="2020-10-25T17:32:34.30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60"/>
  </p:normalViewPr>
  <p:slideViewPr>
    <p:cSldViewPr>
      <p:cViewPr>
        <p:scale>
          <a:sx n="39" d="100"/>
          <a:sy n="39" d="100"/>
        </p:scale>
        <p:origin x="30" y="9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vni Patel" userId="4e76ff2946637614" providerId="LiveId" clId="{5E33270A-50CA-4590-9CFA-CF48BF6EE622}"/>
    <pc:docChg chg="undo custSel addSld delSld modSld sldOrd modMainMaster">
      <pc:chgData name="Avni Patel" userId="4e76ff2946637614" providerId="LiveId" clId="{5E33270A-50CA-4590-9CFA-CF48BF6EE622}" dt="2020-10-25T17:36:20.874" v="6643" actId="20577"/>
      <pc:docMkLst>
        <pc:docMk/>
      </pc:docMkLst>
      <pc:sldChg chg="modSp mod">
        <pc:chgData name="Avni Patel" userId="4e76ff2946637614" providerId="LiveId" clId="{5E33270A-50CA-4590-9CFA-CF48BF6EE622}" dt="2020-10-24T19:11:58.271" v="166" actId="20577"/>
        <pc:sldMkLst>
          <pc:docMk/>
          <pc:sldMk cId="0" sldId="257"/>
        </pc:sldMkLst>
        <pc:spChg chg="mod">
          <ac:chgData name="Avni Patel" userId="4e76ff2946637614" providerId="LiveId" clId="{5E33270A-50CA-4590-9CFA-CF48BF6EE622}" dt="2020-10-24T19:11:58.271" v="166" actId="20577"/>
          <ac:spMkLst>
            <pc:docMk/>
            <pc:sldMk cId="0" sldId="257"/>
            <ac:spMk id="6" creationId="{00000000-0000-0000-0000-000000000000}"/>
          </ac:spMkLst>
        </pc:spChg>
      </pc:sldChg>
      <pc:sldChg chg="modSp mod">
        <pc:chgData name="Avni Patel" userId="4e76ff2946637614" providerId="LiveId" clId="{5E33270A-50CA-4590-9CFA-CF48BF6EE622}" dt="2020-10-24T19:14:33.048" v="229" actId="255"/>
        <pc:sldMkLst>
          <pc:docMk/>
          <pc:sldMk cId="0" sldId="258"/>
        </pc:sldMkLst>
        <pc:spChg chg="mod">
          <ac:chgData name="Avni Patel" userId="4e76ff2946637614" providerId="LiveId" clId="{5E33270A-50CA-4590-9CFA-CF48BF6EE622}" dt="2020-10-24T19:14:33.048" v="229" actId="255"/>
          <ac:spMkLst>
            <pc:docMk/>
            <pc:sldMk cId="0" sldId="258"/>
            <ac:spMk id="6" creationId="{00000000-0000-0000-0000-000000000000}"/>
          </ac:spMkLst>
        </pc:spChg>
      </pc:sldChg>
      <pc:sldChg chg="del">
        <pc:chgData name="Avni Patel" userId="4e76ff2946637614" providerId="LiveId" clId="{5E33270A-50CA-4590-9CFA-CF48BF6EE622}" dt="2020-10-24T19:14:41.504" v="230" actId="47"/>
        <pc:sldMkLst>
          <pc:docMk/>
          <pc:sldMk cId="0" sldId="259"/>
        </pc:sldMkLst>
      </pc:sldChg>
      <pc:sldChg chg="del">
        <pc:chgData name="Avni Patel" userId="4e76ff2946637614" providerId="LiveId" clId="{5E33270A-50CA-4590-9CFA-CF48BF6EE622}" dt="2020-10-24T19:16:08.847" v="232" actId="47"/>
        <pc:sldMkLst>
          <pc:docMk/>
          <pc:sldMk cId="0" sldId="261"/>
        </pc:sldMkLst>
      </pc:sldChg>
      <pc:sldChg chg="modSp mod">
        <pc:chgData name="Avni Patel" userId="4e76ff2946637614" providerId="LiveId" clId="{5E33270A-50CA-4590-9CFA-CF48BF6EE622}" dt="2020-10-24T19:23:05.969" v="792" actId="20577"/>
        <pc:sldMkLst>
          <pc:docMk/>
          <pc:sldMk cId="0" sldId="262"/>
        </pc:sldMkLst>
        <pc:spChg chg="mod">
          <ac:chgData name="Avni Patel" userId="4e76ff2946637614" providerId="LiveId" clId="{5E33270A-50CA-4590-9CFA-CF48BF6EE622}" dt="2020-10-24T19:23:05.969" v="792" actId="20577"/>
          <ac:spMkLst>
            <pc:docMk/>
            <pc:sldMk cId="0" sldId="262"/>
            <ac:spMk id="5" creationId="{00000000-0000-0000-0000-000000000000}"/>
          </ac:spMkLst>
        </pc:spChg>
      </pc:sldChg>
      <pc:sldChg chg="modSp mod">
        <pc:chgData name="Avni Patel" userId="4e76ff2946637614" providerId="LiveId" clId="{5E33270A-50CA-4590-9CFA-CF48BF6EE622}" dt="2020-10-24T19:41:49.576" v="2425" actId="1076"/>
        <pc:sldMkLst>
          <pc:docMk/>
          <pc:sldMk cId="0" sldId="263"/>
        </pc:sldMkLst>
        <pc:spChg chg="mod">
          <ac:chgData name="Avni Patel" userId="4e76ff2946637614" providerId="LiveId" clId="{5E33270A-50CA-4590-9CFA-CF48BF6EE622}" dt="2020-10-24T19:41:32.045" v="2422" actId="1076"/>
          <ac:spMkLst>
            <pc:docMk/>
            <pc:sldMk cId="0" sldId="263"/>
            <ac:spMk id="3" creationId="{00000000-0000-0000-0000-000000000000}"/>
          </ac:spMkLst>
        </pc:spChg>
        <pc:spChg chg="mod">
          <ac:chgData name="Avni Patel" userId="4e76ff2946637614" providerId="LiveId" clId="{5E33270A-50CA-4590-9CFA-CF48BF6EE622}" dt="2020-10-24T19:41:49.576" v="2425" actId="1076"/>
          <ac:spMkLst>
            <pc:docMk/>
            <pc:sldMk cId="0" sldId="263"/>
            <ac:spMk id="5" creationId="{00000000-0000-0000-0000-000000000000}"/>
          </ac:spMkLst>
        </pc:spChg>
        <pc:grpChg chg="mod">
          <ac:chgData name="Avni Patel" userId="4e76ff2946637614" providerId="LiveId" clId="{5E33270A-50CA-4590-9CFA-CF48BF6EE622}" dt="2020-10-24T19:40:41.116" v="2416" actId="1076"/>
          <ac:grpSpMkLst>
            <pc:docMk/>
            <pc:sldMk cId="0" sldId="263"/>
            <ac:grpSpMk id="2" creationId="{00000000-0000-0000-0000-000000000000}"/>
          </ac:grpSpMkLst>
        </pc:grpChg>
      </pc:sldChg>
      <pc:sldChg chg="del">
        <pc:chgData name="Avni Patel" userId="4e76ff2946637614" providerId="LiveId" clId="{5E33270A-50CA-4590-9CFA-CF48BF6EE622}" dt="2020-10-24T20:24:37.179" v="5544" actId="47"/>
        <pc:sldMkLst>
          <pc:docMk/>
          <pc:sldMk cId="0" sldId="264"/>
        </pc:sldMkLst>
      </pc:sldChg>
      <pc:sldChg chg="del">
        <pc:chgData name="Avni Patel" userId="4e76ff2946637614" providerId="LiveId" clId="{5E33270A-50CA-4590-9CFA-CF48BF6EE622}" dt="2020-10-24T20:24:37.179" v="5544" actId="47"/>
        <pc:sldMkLst>
          <pc:docMk/>
          <pc:sldMk cId="0" sldId="265"/>
        </pc:sldMkLst>
      </pc:sldChg>
      <pc:sldChg chg="del">
        <pc:chgData name="Avni Patel" userId="4e76ff2946637614" providerId="LiveId" clId="{5E33270A-50CA-4590-9CFA-CF48BF6EE622}" dt="2020-10-24T20:24:37.179" v="5544" actId="47"/>
        <pc:sldMkLst>
          <pc:docMk/>
          <pc:sldMk cId="0" sldId="266"/>
        </pc:sldMkLst>
      </pc:sldChg>
      <pc:sldChg chg="del">
        <pc:chgData name="Avni Patel" userId="4e76ff2946637614" providerId="LiveId" clId="{5E33270A-50CA-4590-9CFA-CF48BF6EE622}" dt="2020-10-24T20:24:37.179" v="5544" actId="47"/>
        <pc:sldMkLst>
          <pc:docMk/>
          <pc:sldMk cId="0" sldId="268"/>
        </pc:sldMkLst>
      </pc:sldChg>
      <pc:sldChg chg="del">
        <pc:chgData name="Avni Patel" userId="4e76ff2946637614" providerId="LiveId" clId="{5E33270A-50CA-4590-9CFA-CF48BF6EE622}" dt="2020-10-24T20:24:37.179" v="5544" actId="47"/>
        <pc:sldMkLst>
          <pc:docMk/>
          <pc:sldMk cId="0" sldId="269"/>
        </pc:sldMkLst>
      </pc:sldChg>
      <pc:sldChg chg="del">
        <pc:chgData name="Avni Patel" userId="4e76ff2946637614" providerId="LiveId" clId="{5E33270A-50CA-4590-9CFA-CF48BF6EE622}" dt="2020-10-24T20:24:37.179" v="5544" actId="47"/>
        <pc:sldMkLst>
          <pc:docMk/>
          <pc:sldMk cId="0" sldId="270"/>
        </pc:sldMkLst>
      </pc:sldChg>
      <pc:sldChg chg="del">
        <pc:chgData name="Avni Patel" userId="4e76ff2946637614" providerId="LiveId" clId="{5E33270A-50CA-4590-9CFA-CF48BF6EE622}" dt="2020-10-24T20:24:37.179" v="5544" actId="47"/>
        <pc:sldMkLst>
          <pc:docMk/>
          <pc:sldMk cId="0" sldId="271"/>
        </pc:sldMkLst>
      </pc:sldChg>
      <pc:sldChg chg="del">
        <pc:chgData name="Avni Patel" userId="4e76ff2946637614" providerId="LiveId" clId="{5E33270A-50CA-4590-9CFA-CF48BF6EE622}" dt="2020-10-24T20:24:37.179" v="5544" actId="47"/>
        <pc:sldMkLst>
          <pc:docMk/>
          <pc:sldMk cId="0" sldId="272"/>
        </pc:sldMkLst>
      </pc:sldChg>
      <pc:sldChg chg="del">
        <pc:chgData name="Avni Patel" userId="4e76ff2946637614" providerId="LiveId" clId="{5E33270A-50CA-4590-9CFA-CF48BF6EE622}" dt="2020-10-24T20:24:37.179" v="5544" actId="47"/>
        <pc:sldMkLst>
          <pc:docMk/>
          <pc:sldMk cId="0" sldId="273"/>
        </pc:sldMkLst>
      </pc:sldChg>
      <pc:sldChg chg="del">
        <pc:chgData name="Avni Patel" userId="4e76ff2946637614" providerId="LiveId" clId="{5E33270A-50CA-4590-9CFA-CF48BF6EE622}" dt="2020-10-24T20:24:37.179" v="5544" actId="47"/>
        <pc:sldMkLst>
          <pc:docMk/>
          <pc:sldMk cId="0" sldId="274"/>
        </pc:sldMkLst>
      </pc:sldChg>
      <pc:sldChg chg="del">
        <pc:chgData name="Avni Patel" userId="4e76ff2946637614" providerId="LiveId" clId="{5E33270A-50CA-4590-9CFA-CF48BF6EE622}" dt="2020-10-24T20:24:37.179" v="5544" actId="47"/>
        <pc:sldMkLst>
          <pc:docMk/>
          <pc:sldMk cId="0" sldId="275"/>
        </pc:sldMkLst>
      </pc:sldChg>
      <pc:sldChg chg="del">
        <pc:chgData name="Avni Patel" userId="4e76ff2946637614" providerId="LiveId" clId="{5E33270A-50CA-4590-9CFA-CF48BF6EE622}" dt="2020-10-24T20:24:37.179" v="5544" actId="47"/>
        <pc:sldMkLst>
          <pc:docMk/>
          <pc:sldMk cId="0" sldId="276"/>
        </pc:sldMkLst>
      </pc:sldChg>
      <pc:sldChg chg="del">
        <pc:chgData name="Avni Patel" userId="4e76ff2946637614" providerId="LiveId" clId="{5E33270A-50CA-4590-9CFA-CF48BF6EE622}" dt="2020-10-24T20:24:37.179" v="5544" actId="47"/>
        <pc:sldMkLst>
          <pc:docMk/>
          <pc:sldMk cId="0" sldId="277"/>
        </pc:sldMkLst>
      </pc:sldChg>
      <pc:sldChg chg="del">
        <pc:chgData name="Avni Patel" userId="4e76ff2946637614" providerId="LiveId" clId="{5E33270A-50CA-4590-9CFA-CF48BF6EE622}" dt="2020-10-24T20:24:37.179" v="5544" actId="47"/>
        <pc:sldMkLst>
          <pc:docMk/>
          <pc:sldMk cId="0" sldId="278"/>
        </pc:sldMkLst>
      </pc:sldChg>
      <pc:sldChg chg="del">
        <pc:chgData name="Avni Patel" userId="4e76ff2946637614" providerId="LiveId" clId="{5E33270A-50CA-4590-9CFA-CF48BF6EE622}" dt="2020-10-24T20:24:37.179" v="5544" actId="47"/>
        <pc:sldMkLst>
          <pc:docMk/>
          <pc:sldMk cId="0" sldId="279"/>
        </pc:sldMkLst>
      </pc:sldChg>
      <pc:sldChg chg="modSp mod">
        <pc:chgData name="Avni Patel" userId="4e76ff2946637614" providerId="LiveId" clId="{5E33270A-50CA-4590-9CFA-CF48BF6EE622}" dt="2020-10-24T19:08:47.286" v="12" actId="20577"/>
        <pc:sldMkLst>
          <pc:docMk/>
          <pc:sldMk cId="257705600" sldId="281"/>
        </pc:sldMkLst>
        <pc:spChg chg="mod">
          <ac:chgData name="Avni Patel" userId="4e76ff2946637614" providerId="LiveId" clId="{5E33270A-50CA-4590-9CFA-CF48BF6EE622}" dt="2020-10-24T19:08:47.286" v="12" actId="20577"/>
          <ac:spMkLst>
            <pc:docMk/>
            <pc:sldMk cId="257705600" sldId="281"/>
            <ac:spMk id="19" creationId="{00000000-0000-0000-0000-000000000000}"/>
          </ac:spMkLst>
        </pc:spChg>
      </pc:sldChg>
      <pc:sldChg chg="del">
        <pc:chgData name="Avni Patel" userId="4e76ff2946637614" providerId="LiveId" clId="{5E33270A-50CA-4590-9CFA-CF48BF6EE622}" dt="2020-10-24T19:14:42.592" v="231" actId="47"/>
        <pc:sldMkLst>
          <pc:docMk/>
          <pc:sldMk cId="1957359495" sldId="2946"/>
        </pc:sldMkLst>
      </pc:sldChg>
      <pc:sldChg chg="addSp delSp modSp add mod">
        <pc:chgData name="Avni Patel" userId="4e76ff2946637614" providerId="LiveId" clId="{5E33270A-50CA-4590-9CFA-CF48BF6EE622}" dt="2020-10-24T19:42:57.900" v="2435" actId="1076"/>
        <pc:sldMkLst>
          <pc:docMk/>
          <pc:sldMk cId="3693869410" sldId="2946"/>
        </pc:sldMkLst>
        <pc:spChg chg="add del mod">
          <ac:chgData name="Avni Patel" userId="4e76ff2946637614" providerId="LiveId" clId="{5E33270A-50CA-4590-9CFA-CF48BF6EE622}" dt="2020-10-24T19:42:47.280" v="2430" actId="20577"/>
          <ac:spMkLst>
            <pc:docMk/>
            <pc:sldMk cId="3693869410" sldId="2946"/>
            <ac:spMk id="5" creationId="{00000000-0000-0000-0000-000000000000}"/>
          </ac:spMkLst>
        </pc:spChg>
        <pc:picChg chg="add mod">
          <ac:chgData name="Avni Patel" userId="4e76ff2946637614" providerId="LiveId" clId="{5E33270A-50CA-4590-9CFA-CF48BF6EE622}" dt="2020-10-24T19:42:57.900" v="2435" actId="1076"/>
          <ac:picMkLst>
            <pc:docMk/>
            <pc:sldMk cId="3693869410" sldId="2946"/>
            <ac:picMk id="7" creationId="{6F883FF6-44BC-4055-B619-A5D77EBE67DF}"/>
          </ac:picMkLst>
        </pc:picChg>
      </pc:sldChg>
      <pc:sldChg chg="addSp modSp add mod ord">
        <pc:chgData name="Avni Patel" userId="4e76ff2946637614" providerId="LiveId" clId="{5E33270A-50CA-4590-9CFA-CF48BF6EE622}" dt="2020-10-24T19:56:03.014" v="4302" actId="2711"/>
        <pc:sldMkLst>
          <pc:docMk/>
          <pc:sldMk cId="3050793744" sldId="2947"/>
        </pc:sldMkLst>
        <pc:spChg chg="mod">
          <ac:chgData name="Avni Patel" userId="4e76ff2946637614" providerId="LiveId" clId="{5E33270A-50CA-4590-9CFA-CF48BF6EE622}" dt="2020-10-24T19:43:26.100" v="2461" actId="20577"/>
          <ac:spMkLst>
            <pc:docMk/>
            <pc:sldMk cId="3050793744" sldId="2947"/>
            <ac:spMk id="5" creationId="{00000000-0000-0000-0000-000000000000}"/>
          </ac:spMkLst>
        </pc:spChg>
        <pc:spChg chg="add mod">
          <ac:chgData name="Avni Patel" userId="4e76ff2946637614" providerId="LiveId" clId="{5E33270A-50CA-4590-9CFA-CF48BF6EE622}" dt="2020-10-24T19:50:35.415" v="3733" actId="14100"/>
          <ac:spMkLst>
            <pc:docMk/>
            <pc:sldMk cId="3050793744" sldId="2947"/>
            <ac:spMk id="7" creationId="{43ECE2A6-6735-42AE-B9E3-E12479177C3D}"/>
          </ac:spMkLst>
        </pc:spChg>
        <pc:spChg chg="add mod">
          <ac:chgData name="Avni Patel" userId="4e76ff2946637614" providerId="LiveId" clId="{5E33270A-50CA-4590-9CFA-CF48BF6EE622}" dt="2020-10-24T19:56:03.014" v="4302" actId="2711"/>
          <ac:spMkLst>
            <pc:docMk/>
            <pc:sldMk cId="3050793744" sldId="2947"/>
            <ac:spMk id="8" creationId="{BE824957-C06B-445D-B99D-D853282FF261}"/>
          </ac:spMkLst>
        </pc:spChg>
        <pc:spChg chg="add mod">
          <ac:chgData name="Avni Patel" userId="4e76ff2946637614" providerId="LiveId" clId="{5E33270A-50CA-4590-9CFA-CF48BF6EE622}" dt="2020-10-24T19:56:03.014" v="4302" actId="2711"/>
          <ac:spMkLst>
            <pc:docMk/>
            <pc:sldMk cId="3050793744" sldId="2947"/>
            <ac:spMk id="10" creationId="{1809065E-119E-468E-875A-5C0FCA59B92E}"/>
          </ac:spMkLst>
        </pc:spChg>
        <pc:spChg chg="add mod">
          <ac:chgData name="Avni Patel" userId="4e76ff2946637614" providerId="LiveId" clId="{5E33270A-50CA-4590-9CFA-CF48BF6EE622}" dt="2020-10-24T19:56:03.014" v="4302" actId="2711"/>
          <ac:spMkLst>
            <pc:docMk/>
            <pc:sldMk cId="3050793744" sldId="2947"/>
            <ac:spMk id="12" creationId="{BE37BDEA-94F9-4BB0-AE73-F9451C6C8191}"/>
          </ac:spMkLst>
        </pc:spChg>
        <pc:spChg chg="add mod">
          <ac:chgData name="Avni Patel" userId="4e76ff2946637614" providerId="LiveId" clId="{5E33270A-50CA-4590-9CFA-CF48BF6EE622}" dt="2020-10-24T19:56:03.014" v="4302" actId="2711"/>
          <ac:spMkLst>
            <pc:docMk/>
            <pc:sldMk cId="3050793744" sldId="2947"/>
            <ac:spMk id="14" creationId="{50EA74EF-29E1-4C7E-A10A-F78DAB60FDA1}"/>
          </ac:spMkLst>
        </pc:spChg>
        <pc:spChg chg="add mod">
          <ac:chgData name="Avni Patel" userId="4e76ff2946637614" providerId="LiveId" clId="{5E33270A-50CA-4590-9CFA-CF48BF6EE622}" dt="2020-10-24T19:56:03.014" v="4302" actId="2711"/>
          <ac:spMkLst>
            <pc:docMk/>
            <pc:sldMk cId="3050793744" sldId="2947"/>
            <ac:spMk id="16" creationId="{72605745-5013-416A-8F9E-F456FB9D920C}"/>
          </ac:spMkLst>
        </pc:spChg>
      </pc:sldChg>
      <pc:sldChg chg="delSp modSp add mod">
        <pc:chgData name="Avni Patel" userId="4e76ff2946637614" providerId="LiveId" clId="{5E33270A-50CA-4590-9CFA-CF48BF6EE622}" dt="2020-10-24T19:59:14.809" v="4800" actId="255"/>
        <pc:sldMkLst>
          <pc:docMk/>
          <pc:sldMk cId="1966527448" sldId="2948"/>
        </pc:sldMkLst>
        <pc:spChg chg="mod">
          <ac:chgData name="Avni Patel" userId="4e76ff2946637614" providerId="LiveId" clId="{5E33270A-50CA-4590-9CFA-CF48BF6EE622}" dt="2020-10-24T19:56:15.899" v="4310" actId="20577"/>
          <ac:spMkLst>
            <pc:docMk/>
            <pc:sldMk cId="1966527448" sldId="2948"/>
            <ac:spMk id="5" creationId="{00000000-0000-0000-0000-000000000000}"/>
          </ac:spMkLst>
        </pc:spChg>
        <pc:spChg chg="del">
          <ac:chgData name="Avni Patel" userId="4e76ff2946637614" providerId="LiveId" clId="{5E33270A-50CA-4590-9CFA-CF48BF6EE622}" dt="2020-10-24T19:56:18.507" v="4311" actId="478"/>
          <ac:spMkLst>
            <pc:docMk/>
            <pc:sldMk cId="1966527448" sldId="2948"/>
            <ac:spMk id="7" creationId="{43ECE2A6-6735-42AE-B9E3-E12479177C3D}"/>
          </ac:spMkLst>
        </pc:spChg>
        <pc:spChg chg="mod">
          <ac:chgData name="Avni Patel" userId="4e76ff2946637614" providerId="LiveId" clId="{5E33270A-50CA-4590-9CFA-CF48BF6EE622}" dt="2020-10-24T19:59:14.809" v="4800" actId="255"/>
          <ac:spMkLst>
            <pc:docMk/>
            <pc:sldMk cId="1966527448" sldId="2948"/>
            <ac:spMk id="8" creationId="{BE824957-C06B-445D-B99D-D853282FF261}"/>
          </ac:spMkLst>
        </pc:spChg>
        <pc:spChg chg="mod">
          <ac:chgData name="Avni Patel" userId="4e76ff2946637614" providerId="LiveId" clId="{5E33270A-50CA-4590-9CFA-CF48BF6EE622}" dt="2020-10-24T19:59:14.809" v="4800" actId="255"/>
          <ac:spMkLst>
            <pc:docMk/>
            <pc:sldMk cId="1966527448" sldId="2948"/>
            <ac:spMk id="10" creationId="{1809065E-119E-468E-875A-5C0FCA59B92E}"/>
          </ac:spMkLst>
        </pc:spChg>
        <pc:spChg chg="mod">
          <ac:chgData name="Avni Patel" userId="4e76ff2946637614" providerId="LiveId" clId="{5E33270A-50CA-4590-9CFA-CF48BF6EE622}" dt="2020-10-24T19:59:14.809" v="4800" actId="255"/>
          <ac:spMkLst>
            <pc:docMk/>
            <pc:sldMk cId="1966527448" sldId="2948"/>
            <ac:spMk id="12" creationId="{BE37BDEA-94F9-4BB0-AE73-F9451C6C8191}"/>
          </ac:spMkLst>
        </pc:spChg>
        <pc:spChg chg="mod">
          <ac:chgData name="Avni Patel" userId="4e76ff2946637614" providerId="LiveId" clId="{5E33270A-50CA-4590-9CFA-CF48BF6EE622}" dt="2020-10-24T19:59:14.809" v="4800" actId="255"/>
          <ac:spMkLst>
            <pc:docMk/>
            <pc:sldMk cId="1966527448" sldId="2948"/>
            <ac:spMk id="14" creationId="{50EA74EF-29E1-4C7E-A10A-F78DAB60FDA1}"/>
          </ac:spMkLst>
        </pc:spChg>
        <pc:spChg chg="del">
          <ac:chgData name="Avni Patel" userId="4e76ff2946637614" providerId="LiveId" clId="{5E33270A-50CA-4590-9CFA-CF48BF6EE622}" dt="2020-10-24T19:56:20.682" v="4312" actId="478"/>
          <ac:spMkLst>
            <pc:docMk/>
            <pc:sldMk cId="1966527448" sldId="2948"/>
            <ac:spMk id="16" creationId="{72605745-5013-416A-8F9E-F456FB9D920C}"/>
          </ac:spMkLst>
        </pc:spChg>
      </pc:sldChg>
      <pc:sldChg chg="modSp add mod ord">
        <pc:chgData name="Avni Patel" userId="4e76ff2946637614" providerId="LiveId" clId="{5E33270A-50CA-4590-9CFA-CF48BF6EE622}" dt="2020-10-24T20:24:01.872" v="5543" actId="20577"/>
        <pc:sldMkLst>
          <pc:docMk/>
          <pc:sldMk cId="2664205857" sldId="2949"/>
        </pc:sldMkLst>
        <pc:spChg chg="mod">
          <ac:chgData name="Avni Patel" userId="4e76ff2946637614" providerId="LiveId" clId="{5E33270A-50CA-4590-9CFA-CF48BF6EE622}" dt="2020-10-24T20:24:01.872" v="5543" actId="20577"/>
          <ac:spMkLst>
            <pc:docMk/>
            <pc:sldMk cId="2664205857" sldId="2949"/>
            <ac:spMk id="5" creationId="{00000000-0000-0000-0000-000000000000}"/>
          </ac:spMkLst>
        </pc:spChg>
      </pc:sldChg>
      <pc:sldChg chg="modSp add mod">
        <pc:chgData name="Avni Patel" userId="4e76ff2946637614" providerId="LiveId" clId="{5E33270A-50CA-4590-9CFA-CF48BF6EE622}" dt="2020-10-25T17:23:24.269" v="6258" actId="20577"/>
        <pc:sldMkLst>
          <pc:docMk/>
          <pc:sldMk cId="1372440009" sldId="2950"/>
        </pc:sldMkLst>
        <pc:spChg chg="mod">
          <ac:chgData name="Avni Patel" userId="4e76ff2946637614" providerId="LiveId" clId="{5E33270A-50CA-4590-9CFA-CF48BF6EE622}" dt="2020-10-25T17:23:24.269" v="6258" actId="20577"/>
          <ac:spMkLst>
            <pc:docMk/>
            <pc:sldMk cId="1372440009" sldId="2950"/>
            <ac:spMk id="5" creationId="{00000000-0000-0000-0000-000000000000}"/>
          </ac:spMkLst>
        </pc:spChg>
      </pc:sldChg>
      <pc:sldChg chg="modSp add mod">
        <pc:chgData name="Avni Patel" userId="4e76ff2946637614" providerId="LiveId" clId="{5E33270A-50CA-4590-9CFA-CF48BF6EE622}" dt="2020-10-25T17:36:20.874" v="6643" actId="20577"/>
        <pc:sldMkLst>
          <pc:docMk/>
          <pc:sldMk cId="4049312374" sldId="2951"/>
        </pc:sldMkLst>
        <pc:spChg chg="mod">
          <ac:chgData name="Avni Patel" userId="4e76ff2946637614" providerId="LiveId" clId="{5E33270A-50CA-4590-9CFA-CF48BF6EE622}" dt="2020-10-25T17:36:20.874" v="6643" actId="20577"/>
          <ac:spMkLst>
            <pc:docMk/>
            <pc:sldMk cId="4049312374" sldId="2951"/>
            <ac:spMk id="5" creationId="{00000000-0000-0000-0000-000000000000}"/>
          </ac:spMkLst>
        </pc:spChg>
      </pc:sldChg>
      <pc:sldMasterChg chg="modSldLayout">
        <pc:chgData name="Avni Patel" userId="4e76ff2946637614" providerId="LiveId" clId="{5E33270A-50CA-4590-9CFA-CF48BF6EE622}" dt="2020-10-24T19:41:00.972" v="2419" actId="14100"/>
        <pc:sldMasterMkLst>
          <pc:docMk/>
          <pc:sldMasterMk cId="0" sldId="2147483648"/>
        </pc:sldMasterMkLst>
        <pc:sldLayoutChg chg="modSp mod">
          <pc:chgData name="Avni Patel" userId="4e76ff2946637614" providerId="LiveId" clId="{5E33270A-50CA-4590-9CFA-CF48BF6EE622}" dt="2020-10-24T19:41:00.972" v="2419" actId="14100"/>
          <pc:sldLayoutMkLst>
            <pc:docMk/>
            <pc:sldMasterMk cId="0" sldId="2147483648"/>
            <pc:sldLayoutMk cId="0" sldId="2147483665"/>
          </pc:sldLayoutMkLst>
          <pc:spChg chg="mod">
            <ac:chgData name="Avni Patel" userId="4e76ff2946637614" providerId="LiveId" clId="{5E33270A-50CA-4590-9CFA-CF48BF6EE622}" dt="2020-10-24T19:41:00.972" v="2419" actId="14100"/>
            <ac:spMkLst>
              <pc:docMk/>
              <pc:sldMasterMk cId="0" sldId="2147483648"/>
              <pc:sldLayoutMk cId="0" sldId="2147483665"/>
              <ac:spMk id="18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6B104-7C26-46A9-BE38-3041ED9C6199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05FC1-50C5-4CDE-B53A-E797A8726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0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080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605FC1-50C5-4CDE-B53A-E797A8726F7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33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2B1F2-3B54-CB42-94EA-2579E33DB23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06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 u="heavy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95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 u="heavy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9186964" y="10490515"/>
            <a:ext cx="568325" cy="565785"/>
          </a:xfrm>
          <a:custGeom>
            <a:avLst/>
            <a:gdLst/>
            <a:ahLst/>
            <a:cxnLst/>
            <a:rect l="l" t="t" r="r" b="b"/>
            <a:pathLst>
              <a:path w="568325" h="565784">
                <a:moveTo>
                  <a:pt x="0" y="282678"/>
                </a:moveTo>
                <a:lnTo>
                  <a:pt x="3715" y="236825"/>
                </a:lnTo>
                <a:lnTo>
                  <a:pt x="14473" y="193329"/>
                </a:lnTo>
                <a:lnTo>
                  <a:pt x="31688" y="152770"/>
                </a:lnTo>
                <a:lnTo>
                  <a:pt x="54776" y="115730"/>
                </a:lnTo>
                <a:lnTo>
                  <a:pt x="83154" y="82793"/>
                </a:lnTo>
                <a:lnTo>
                  <a:pt x="116237" y="54539"/>
                </a:lnTo>
                <a:lnTo>
                  <a:pt x="153441" y="31551"/>
                </a:lnTo>
                <a:lnTo>
                  <a:pt x="194181" y="14410"/>
                </a:lnTo>
                <a:lnTo>
                  <a:pt x="237874" y="3699"/>
                </a:lnTo>
                <a:lnTo>
                  <a:pt x="283934" y="0"/>
                </a:lnTo>
                <a:lnTo>
                  <a:pt x="329995" y="3699"/>
                </a:lnTo>
                <a:lnTo>
                  <a:pt x="373688" y="14410"/>
                </a:lnTo>
                <a:lnTo>
                  <a:pt x="414428" y="31551"/>
                </a:lnTo>
                <a:lnTo>
                  <a:pt x="451632" y="54539"/>
                </a:lnTo>
                <a:lnTo>
                  <a:pt x="484715" y="82793"/>
                </a:lnTo>
                <a:lnTo>
                  <a:pt x="513093" y="115730"/>
                </a:lnTo>
                <a:lnTo>
                  <a:pt x="536181" y="152770"/>
                </a:lnTo>
                <a:lnTo>
                  <a:pt x="553396" y="193329"/>
                </a:lnTo>
                <a:lnTo>
                  <a:pt x="564154" y="236825"/>
                </a:lnTo>
                <a:lnTo>
                  <a:pt x="567869" y="282678"/>
                </a:lnTo>
                <a:lnTo>
                  <a:pt x="564154" y="328531"/>
                </a:lnTo>
                <a:lnTo>
                  <a:pt x="553396" y="372028"/>
                </a:lnTo>
                <a:lnTo>
                  <a:pt x="536181" y="412587"/>
                </a:lnTo>
                <a:lnTo>
                  <a:pt x="513093" y="449626"/>
                </a:lnTo>
                <a:lnTo>
                  <a:pt x="484715" y="482563"/>
                </a:lnTo>
                <a:lnTo>
                  <a:pt x="451632" y="510817"/>
                </a:lnTo>
                <a:lnTo>
                  <a:pt x="414428" y="533805"/>
                </a:lnTo>
                <a:lnTo>
                  <a:pt x="373688" y="550946"/>
                </a:lnTo>
                <a:lnTo>
                  <a:pt x="329995" y="561657"/>
                </a:lnTo>
                <a:lnTo>
                  <a:pt x="283934" y="565357"/>
                </a:lnTo>
                <a:lnTo>
                  <a:pt x="237874" y="561657"/>
                </a:lnTo>
                <a:lnTo>
                  <a:pt x="194181" y="550946"/>
                </a:lnTo>
                <a:lnTo>
                  <a:pt x="153441" y="533805"/>
                </a:lnTo>
                <a:lnTo>
                  <a:pt x="116237" y="510817"/>
                </a:lnTo>
                <a:lnTo>
                  <a:pt x="83154" y="482563"/>
                </a:lnTo>
                <a:lnTo>
                  <a:pt x="54776" y="449626"/>
                </a:lnTo>
                <a:lnTo>
                  <a:pt x="31688" y="412587"/>
                </a:lnTo>
                <a:lnTo>
                  <a:pt x="14473" y="372028"/>
                </a:lnTo>
                <a:lnTo>
                  <a:pt x="3715" y="328531"/>
                </a:lnTo>
                <a:lnTo>
                  <a:pt x="0" y="282678"/>
                </a:lnTo>
                <a:close/>
              </a:path>
            </a:pathLst>
          </a:custGeom>
          <a:ln w="10050">
            <a:solidFill>
              <a:srgbClr val="387C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025" y="0"/>
            <a:ext cx="20094575" cy="11307445"/>
          </a:xfrm>
          <a:custGeom>
            <a:avLst/>
            <a:gdLst/>
            <a:ahLst/>
            <a:cxnLst/>
            <a:rect l="l" t="t" r="r" b="b"/>
            <a:pathLst>
              <a:path w="20094575" h="11307445">
                <a:moveTo>
                  <a:pt x="20094048" y="0"/>
                </a:moveTo>
                <a:lnTo>
                  <a:pt x="0" y="0"/>
                </a:lnTo>
                <a:lnTo>
                  <a:pt x="0" y="11307142"/>
                </a:lnTo>
                <a:lnTo>
                  <a:pt x="20094048" y="11307142"/>
                </a:lnTo>
                <a:lnTo>
                  <a:pt x="20094048" y="0"/>
                </a:lnTo>
                <a:close/>
              </a:path>
            </a:pathLst>
          </a:custGeom>
          <a:solidFill>
            <a:srgbClr val="3D576F">
              <a:alpha val="4117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25" y="0"/>
            <a:ext cx="20099074" cy="1130714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 u="heavy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9186965" y="10490516"/>
            <a:ext cx="568325" cy="565785"/>
          </a:xfrm>
          <a:custGeom>
            <a:avLst/>
            <a:gdLst/>
            <a:ahLst/>
            <a:cxnLst/>
            <a:rect l="l" t="t" r="r" b="b"/>
            <a:pathLst>
              <a:path w="568325" h="565784">
                <a:moveTo>
                  <a:pt x="0" y="282678"/>
                </a:moveTo>
                <a:lnTo>
                  <a:pt x="3715" y="236825"/>
                </a:lnTo>
                <a:lnTo>
                  <a:pt x="14473" y="193329"/>
                </a:lnTo>
                <a:lnTo>
                  <a:pt x="31688" y="152770"/>
                </a:lnTo>
                <a:lnTo>
                  <a:pt x="54776" y="115730"/>
                </a:lnTo>
                <a:lnTo>
                  <a:pt x="83154" y="82793"/>
                </a:lnTo>
                <a:lnTo>
                  <a:pt x="116237" y="54539"/>
                </a:lnTo>
                <a:lnTo>
                  <a:pt x="153441" y="31551"/>
                </a:lnTo>
                <a:lnTo>
                  <a:pt x="194181" y="14410"/>
                </a:lnTo>
                <a:lnTo>
                  <a:pt x="237874" y="3699"/>
                </a:lnTo>
                <a:lnTo>
                  <a:pt x="283934" y="0"/>
                </a:lnTo>
                <a:lnTo>
                  <a:pt x="329995" y="3699"/>
                </a:lnTo>
                <a:lnTo>
                  <a:pt x="373688" y="14410"/>
                </a:lnTo>
                <a:lnTo>
                  <a:pt x="414428" y="31551"/>
                </a:lnTo>
                <a:lnTo>
                  <a:pt x="451632" y="54539"/>
                </a:lnTo>
                <a:lnTo>
                  <a:pt x="484715" y="82793"/>
                </a:lnTo>
                <a:lnTo>
                  <a:pt x="513093" y="115730"/>
                </a:lnTo>
                <a:lnTo>
                  <a:pt x="536181" y="152770"/>
                </a:lnTo>
                <a:lnTo>
                  <a:pt x="553396" y="193329"/>
                </a:lnTo>
                <a:lnTo>
                  <a:pt x="564154" y="236825"/>
                </a:lnTo>
                <a:lnTo>
                  <a:pt x="567869" y="282678"/>
                </a:lnTo>
                <a:lnTo>
                  <a:pt x="564154" y="328531"/>
                </a:lnTo>
                <a:lnTo>
                  <a:pt x="553396" y="372028"/>
                </a:lnTo>
                <a:lnTo>
                  <a:pt x="536181" y="412587"/>
                </a:lnTo>
                <a:lnTo>
                  <a:pt x="513093" y="449626"/>
                </a:lnTo>
                <a:lnTo>
                  <a:pt x="484715" y="482563"/>
                </a:lnTo>
                <a:lnTo>
                  <a:pt x="451632" y="510817"/>
                </a:lnTo>
                <a:lnTo>
                  <a:pt x="414428" y="533805"/>
                </a:lnTo>
                <a:lnTo>
                  <a:pt x="373688" y="550946"/>
                </a:lnTo>
                <a:lnTo>
                  <a:pt x="329995" y="561657"/>
                </a:lnTo>
                <a:lnTo>
                  <a:pt x="283934" y="565357"/>
                </a:lnTo>
                <a:lnTo>
                  <a:pt x="237874" y="561657"/>
                </a:lnTo>
                <a:lnTo>
                  <a:pt x="194181" y="550946"/>
                </a:lnTo>
                <a:lnTo>
                  <a:pt x="153441" y="533805"/>
                </a:lnTo>
                <a:lnTo>
                  <a:pt x="116237" y="510817"/>
                </a:lnTo>
                <a:lnTo>
                  <a:pt x="83154" y="482563"/>
                </a:lnTo>
                <a:lnTo>
                  <a:pt x="54776" y="449626"/>
                </a:lnTo>
                <a:lnTo>
                  <a:pt x="31688" y="412587"/>
                </a:lnTo>
                <a:lnTo>
                  <a:pt x="14473" y="372028"/>
                </a:lnTo>
                <a:lnTo>
                  <a:pt x="3715" y="328531"/>
                </a:lnTo>
                <a:lnTo>
                  <a:pt x="0" y="282678"/>
                </a:lnTo>
                <a:close/>
              </a:path>
            </a:pathLst>
          </a:custGeom>
          <a:ln w="10050">
            <a:solidFill>
              <a:srgbClr val="387C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290301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365250" y="930276"/>
            <a:ext cx="17602200" cy="9587420"/>
          </a:xfrm>
          <a:custGeom>
            <a:avLst/>
            <a:gdLst/>
            <a:ahLst/>
            <a:cxnLst/>
            <a:rect l="l" t="t" r="r" b="b"/>
            <a:pathLst>
              <a:path w="14222094" h="8493125">
                <a:moveTo>
                  <a:pt x="14221872" y="0"/>
                </a:moveTo>
                <a:lnTo>
                  <a:pt x="0" y="0"/>
                </a:lnTo>
                <a:lnTo>
                  <a:pt x="0" y="8492920"/>
                </a:lnTo>
                <a:lnTo>
                  <a:pt x="14221872" y="8492920"/>
                </a:lnTo>
                <a:lnTo>
                  <a:pt x="14221872" y="0"/>
                </a:lnTo>
                <a:close/>
              </a:path>
            </a:pathLst>
          </a:custGeom>
          <a:solidFill>
            <a:srgbClr val="FFFFFF">
              <a:alpha val="7882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3" y="0"/>
            <a:ext cx="20104099" cy="1130935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462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755056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9186965" y="10490516"/>
            <a:ext cx="568325" cy="565785"/>
          </a:xfrm>
          <a:custGeom>
            <a:avLst/>
            <a:gdLst/>
            <a:ahLst/>
            <a:cxnLst/>
            <a:rect l="l" t="t" r="r" b="b"/>
            <a:pathLst>
              <a:path w="568325" h="565784">
                <a:moveTo>
                  <a:pt x="0" y="282678"/>
                </a:moveTo>
                <a:lnTo>
                  <a:pt x="3715" y="236825"/>
                </a:lnTo>
                <a:lnTo>
                  <a:pt x="14473" y="193329"/>
                </a:lnTo>
                <a:lnTo>
                  <a:pt x="31688" y="152770"/>
                </a:lnTo>
                <a:lnTo>
                  <a:pt x="54776" y="115730"/>
                </a:lnTo>
                <a:lnTo>
                  <a:pt x="83154" y="82793"/>
                </a:lnTo>
                <a:lnTo>
                  <a:pt x="116237" y="54539"/>
                </a:lnTo>
                <a:lnTo>
                  <a:pt x="153441" y="31551"/>
                </a:lnTo>
                <a:lnTo>
                  <a:pt x="194181" y="14410"/>
                </a:lnTo>
                <a:lnTo>
                  <a:pt x="237874" y="3699"/>
                </a:lnTo>
                <a:lnTo>
                  <a:pt x="283934" y="0"/>
                </a:lnTo>
                <a:lnTo>
                  <a:pt x="329995" y="3699"/>
                </a:lnTo>
                <a:lnTo>
                  <a:pt x="373688" y="14410"/>
                </a:lnTo>
                <a:lnTo>
                  <a:pt x="414428" y="31551"/>
                </a:lnTo>
                <a:lnTo>
                  <a:pt x="451632" y="54539"/>
                </a:lnTo>
                <a:lnTo>
                  <a:pt x="484715" y="82793"/>
                </a:lnTo>
                <a:lnTo>
                  <a:pt x="513093" y="115730"/>
                </a:lnTo>
                <a:lnTo>
                  <a:pt x="536181" y="152770"/>
                </a:lnTo>
                <a:lnTo>
                  <a:pt x="553396" y="193329"/>
                </a:lnTo>
                <a:lnTo>
                  <a:pt x="564154" y="236825"/>
                </a:lnTo>
                <a:lnTo>
                  <a:pt x="567869" y="282678"/>
                </a:lnTo>
                <a:lnTo>
                  <a:pt x="564154" y="328531"/>
                </a:lnTo>
                <a:lnTo>
                  <a:pt x="553396" y="372028"/>
                </a:lnTo>
                <a:lnTo>
                  <a:pt x="536181" y="412587"/>
                </a:lnTo>
                <a:lnTo>
                  <a:pt x="513093" y="449626"/>
                </a:lnTo>
                <a:lnTo>
                  <a:pt x="484715" y="482563"/>
                </a:lnTo>
                <a:lnTo>
                  <a:pt x="451632" y="510817"/>
                </a:lnTo>
                <a:lnTo>
                  <a:pt x="414428" y="533805"/>
                </a:lnTo>
                <a:lnTo>
                  <a:pt x="373688" y="550946"/>
                </a:lnTo>
                <a:lnTo>
                  <a:pt x="329995" y="561657"/>
                </a:lnTo>
                <a:lnTo>
                  <a:pt x="283934" y="565357"/>
                </a:lnTo>
                <a:lnTo>
                  <a:pt x="237874" y="561657"/>
                </a:lnTo>
                <a:lnTo>
                  <a:pt x="194181" y="550946"/>
                </a:lnTo>
                <a:lnTo>
                  <a:pt x="153441" y="533805"/>
                </a:lnTo>
                <a:lnTo>
                  <a:pt x="116237" y="510817"/>
                </a:lnTo>
                <a:lnTo>
                  <a:pt x="83154" y="482563"/>
                </a:lnTo>
                <a:lnTo>
                  <a:pt x="54776" y="449626"/>
                </a:lnTo>
                <a:lnTo>
                  <a:pt x="31688" y="412587"/>
                </a:lnTo>
                <a:lnTo>
                  <a:pt x="14473" y="372028"/>
                </a:lnTo>
                <a:lnTo>
                  <a:pt x="3715" y="328531"/>
                </a:lnTo>
                <a:lnTo>
                  <a:pt x="0" y="282678"/>
                </a:lnTo>
                <a:close/>
              </a:path>
            </a:pathLst>
          </a:custGeom>
          <a:ln w="10050">
            <a:solidFill>
              <a:srgbClr val="387C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1377" y="1706257"/>
            <a:ext cx="4361344" cy="779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 u="heavy">
                <a:solidFill>
                  <a:schemeClr val="bg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75494" y="3057565"/>
            <a:ext cx="16153111" cy="5906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306117" y="10576790"/>
            <a:ext cx="368300" cy="360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rgbClr val="387C9D"/>
                </a:solidFill>
                <a:latin typeface="Segoe UI"/>
                <a:cs typeface="Segoe UI"/>
              </a:defRPr>
            </a:lvl1pPr>
          </a:lstStyle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mailto:peter.park@stern.nyu.edu" TargetMode="External"/><Relationship Id="rId3" Type="http://schemas.openxmlformats.org/officeDocument/2006/relationships/image" Target="../media/image4.png"/><Relationship Id="rId7" Type="http://schemas.openxmlformats.org/officeDocument/2006/relationships/hyperlink" Target="mailto:cory.peshkin@stern.nyu.ed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avni.patel@stern.nyu.edu" TargetMode="External"/><Relationship Id="rId5" Type="http://schemas.openxmlformats.org/officeDocument/2006/relationships/hyperlink" Target="http://www.quantfsnyu.com/" TargetMode="External"/><Relationship Id="rId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926" y="1133"/>
            <a:ext cx="20096248" cy="11307086"/>
          </a:xfrm>
          <a:prstGeom prst="rect">
            <a:avLst/>
          </a:prstGeom>
          <a:solidFill>
            <a:srgbClr val="3E587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>
              <a:latin typeface="Lato Light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2A8C946-CC9F-4E44-A916-CB423880A0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alphaModFix amt="68000"/>
          </a:blip>
          <a:srcRect t="7" b="7"/>
          <a:stretch>
            <a:fillRect/>
          </a:stretch>
        </p:blipFill>
        <p:spPr>
          <a:xfrm>
            <a:off x="3926" y="1135"/>
            <a:ext cx="20104099" cy="11307084"/>
          </a:xfrm>
        </p:spPr>
      </p:pic>
      <p:sp>
        <p:nvSpPr>
          <p:cNvPr id="19" name="TextBox 18"/>
          <p:cNvSpPr txBox="1"/>
          <p:nvPr/>
        </p:nvSpPr>
        <p:spPr>
          <a:xfrm>
            <a:off x="1954170" y="6879594"/>
            <a:ext cx="165396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u="none" spc="-10" dirty="0">
                <a:solidFill>
                  <a:schemeClr val="bg1"/>
                </a:solidFill>
                <a:latin typeface="Garamond"/>
                <a:cs typeface="Garamond"/>
              </a:rPr>
              <a:t>Spooky Trades</a:t>
            </a:r>
            <a:endParaRPr lang="en-US" sz="7000" b="1" dirty="0">
              <a:solidFill>
                <a:schemeClr val="bg1"/>
              </a:solidFill>
              <a:latin typeface="Garamond" panose="02020404030301010803" pitchFamily="18" charset="0"/>
              <a:ea typeface="Lato Thin" charset="0"/>
              <a:cs typeface="Lato Thin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2535C7-85DA-9046-8E03-4F182540E5E0}"/>
              </a:ext>
            </a:extLst>
          </p:cNvPr>
          <p:cNvSpPr/>
          <p:nvPr/>
        </p:nvSpPr>
        <p:spPr>
          <a:xfrm>
            <a:off x="-84690" y="6702256"/>
            <a:ext cx="20276061" cy="16994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8A0A7C-4C3E-2540-B28D-7F5211542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95" y="219652"/>
            <a:ext cx="3691889" cy="118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5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9857" y="1701096"/>
            <a:ext cx="14222094" cy="305596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Capped-Uncapped </a:t>
            </a:r>
            <a:r>
              <a:rPr lang="en-US" sz="4950" b="1" spc="385" dirty="0" err="1">
                <a:latin typeface="Garamond"/>
                <a:cs typeface="Garamond"/>
              </a:rPr>
              <a:t>Varswaps</a:t>
            </a:r>
            <a:endParaRPr lang="en-US" sz="2950" dirty="0">
              <a:latin typeface="Garamond"/>
              <a:cs typeface="Garamond"/>
            </a:endParaRPr>
          </a:p>
          <a:p>
            <a:pPr marL="2768600" marR="1629410" lvl="1" indent="-472440">
              <a:spcBef>
                <a:spcPts val="4815"/>
              </a:spcBef>
              <a:buFont typeface="Wingdings"/>
              <a:buChar char="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Unlike options which reflect volatility ATM, vol and var swaps provide exposure to vol on the extremes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10</a:t>
            </a:fld>
            <a:endParaRPr spc="15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A6A7DCD-52F3-4BB7-8C3F-784BBD6B8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5225872"/>
            <a:ext cx="7719010" cy="529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29ACD19-DFFD-4203-8AFA-7DFD65164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320" y="5225872"/>
            <a:ext cx="7667947" cy="527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629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9857" y="1701096"/>
            <a:ext cx="14222094" cy="626453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Malachite Capital</a:t>
            </a:r>
            <a:endParaRPr lang="en-US" sz="5500" dirty="0">
              <a:latin typeface="Garamond"/>
              <a:cs typeface="Garamond"/>
            </a:endParaRP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7 employees, 4 clients, and $600mm (levered to $1.5bb)</a:t>
            </a:r>
          </a:p>
          <a:p>
            <a:pPr marL="2768600" marR="1629410" lvl="1" indent="-472440">
              <a:spcBef>
                <a:spcPts val="4815"/>
              </a:spcBef>
              <a:buFont typeface="Wingdings"/>
              <a:buChar char="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With 1.5bb AUM, large quantities of spreads are needed to realize income</a:t>
            </a:r>
          </a:p>
          <a:p>
            <a:pPr marL="2768600" marR="1629410" lvl="1" indent="-472440">
              <a:spcBef>
                <a:spcPts val="4815"/>
              </a:spcBef>
              <a:buFont typeface="Wingdings"/>
              <a:buChar char="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Effectively offered insurance for extreme volatility events</a:t>
            </a:r>
          </a:p>
          <a:p>
            <a:pPr marL="3225800" marR="1629410" lvl="2" indent="-472440">
              <a:spcBef>
                <a:spcPts val="4815"/>
              </a:spcBef>
              <a:buFont typeface="Wingdings"/>
              <a:buChar char="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Bank S&amp;T more than willing to take on the exposure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11</a:t>
            </a:fld>
            <a:endParaRPr spc="15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27ED09-907E-4AD2-80D5-A1FE13B36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539" y="8586268"/>
            <a:ext cx="12515021" cy="164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34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9857" y="1701096"/>
            <a:ext cx="14222094" cy="3756156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Parplus Partners</a:t>
            </a:r>
            <a:endParaRPr lang="en-US" sz="5500" dirty="0">
              <a:latin typeface="Garamond"/>
              <a:cs typeface="Garamond"/>
            </a:endParaRPr>
          </a:p>
          <a:p>
            <a:pPr marL="1838960" marR="1629410">
              <a:spcBef>
                <a:spcPts val="4815"/>
              </a:spcBef>
              <a:tabLst>
                <a:tab pos="2312035" algn="l"/>
              </a:tabLst>
            </a:pPr>
            <a:endParaRPr lang="en-US" sz="2950" dirty="0">
              <a:latin typeface="Garamond"/>
              <a:cs typeface="Garamond"/>
            </a:endParaRPr>
          </a:p>
          <a:p>
            <a:pPr marL="2768600" marR="1629410" lvl="1" indent="-472440">
              <a:spcBef>
                <a:spcPts val="4815"/>
              </a:spcBef>
              <a:buFont typeface="Wingdings"/>
              <a:buChar char="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d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12</a:t>
            </a:fld>
            <a:endParaRPr spc="15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106006-1C26-43F7-AC7F-BFDB48185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18" y="3879640"/>
            <a:ext cx="9618732" cy="497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6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9857" y="1701096"/>
            <a:ext cx="14222094" cy="3756156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Parplus Partners</a:t>
            </a:r>
            <a:endParaRPr lang="en-US" sz="5500" dirty="0">
              <a:latin typeface="Garamond"/>
              <a:cs typeface="Garamond"/>
            </a:endParaRPr>
          </a:p>
          <a:p>
            <a:pPr marL="1838960" marR="1629410">
              <a:spcBef>
                <a:spcPts val="4815"/>
              </a:spcBef>
              <a:tabLst>
                <a:tab pos="2312035" algn="l"/>
              </a:tabLst>
            </a:pPr>
            <a:endParaRPr lang="en-US" sz="2950" dirty="0">
              <a:latin typeface="Garamond"/>
              <a:cs typeface="Garamond"/>
            </a:endParaRPr>
          </a:p>
          <a:p>
            <a:pPr marL="2768600" marR="1629410" lvl="1" indent="-472440">
              <a:spcBef>
                <a:spcPts val="4815"/>
              </a:spcBef>
              <a:buFont typeface="Wingdings"/>
              <a:buChar char="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d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13</a:t>
            </a:fld>
            <a:endParaRPr spc="15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106006-1C26-43F7-AC7F-BFDB48185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18" y="3879640"/>
            <a:ext cx="9618732" cy="4973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B3CB19-2D7B-4CE6-98E9-3653EF3CA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8250" y="3879640"/>
            <a:ext cx="9868522" cy="497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60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9857" y="1701096"/>
            <a:ext cx="14222094" cy="626453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COVID Vol/Var Blowups</a:t>
            </a:r>
            <a:endParaRPr lang="en-US" sz="5500" dirty="0">
              <a:latin typeface="Garamond"/>
              <a:cs typeface="Garamond"/>
            </a:endParaRP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Ronin Capital – proprietary trading firm: CME auctioned off portfolio</a:t>
            </a: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 dirty="0" err="1">
                <a:latin typeface="Garamond"/>
                <a:cs typeface="Garamond"/>
              </a:rPr>
              <a:t>AIMCo</a:t>
            </a:r>
            <a:r>
              <a:rPr lang="en-US" sz="2950" dirty="0">
                <a:latin typeface="Garamond"/>
                <a:cs typeface="Garamond"/>
              </a:rPr>
              <a:t> – public fund lost 3bb: “It’s the Tiffany Trump of Canadian pension funds”</a:t>
            </a: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Canada Pension Plan – USD or CAD 700mm losses</a:t>
            </a: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Plinth – $100mm fund, </a:t>
            </a:r>
            <a:r>
              <a:rPr lang="en-US" sz="2950" b="1" dirty="0">
                <a:latin typeface="Garamond"/>
                <a:cs typeface="Garamond"/>
              </a:rPr>
              <a:t>only </a:t>
            </a:r>
            <a:r>
              <a:rPr lang="en-US" sz="2950" dirty="0">
                <a:latin typeface="Garamond"/>
                <a:cs typeface="Garamond"/>
              </a:rPr>
              <a:t>lost 40%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14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468601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9857" y="1701096"/>
            <a:ext cx="14222094" cy="7788029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Death Arbitrage</a:t>
            </a:r>
            <a:endParaRPr lang="en-US" sz="5500" dirty="0">
              <a:latin typeface="Garamond"/>
              <a:cs typeface="Garamond"/>
            </a:endParaRP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One version of life insurance: CDs with survivor options or death puts </a:t>
            </a:r>
          </a:p>
          <a:p>
            <a:pPr marL="2768600" marR="1629410" lvl="1" indent="-472440">
              <a:spcBef>
                <a:spcPts val="4815"/>
              </a:spcBef>
              <a:buFont typeface="Wingdings"/>
              <a:buChar char="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Get principal back when you die- and can be owned jointly </a:t>
            </a:r>
          </a:p>
          <a:p>
            <a:pPr marL="2768600" marR="1629410" lvl="1" indent="-472440">
              <a:spcBef>
                <a:spcPts val="4815"/>
              </a:spcBef>
              <a:buFont typeface="Wingdings"/>
              <a:buChar char="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Hedge funds would find people that were about to die and make them joint owners for a fixed fee </a:t>
            </a:r>
          </a:p>
          <a:p>
            <a:pPr marL="2768600" marR="1629410" lvl="1" indent="-472440">
              <a:spcBef>
                <a:spcPts val="4815"/>
              </a:spcBef>
              <a:buFont typeface="Wingdings"/>
              <a:buChar char="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Banks would refuse to redeem bonds to hedge funds </a:t>
            </a:r>
          </a:p>
          <a:p>
            <a:pPr marL="2768600" marR="1629410" lvl="1" indent="-472440">
              <a:spcBef>
                <a:spcPts val="4815"/>
              </a:spcBef>
              <a:buFont typeface="Wingdings"/>
              <a:buChar char="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“Fair exploit of a Wall Street Loophole”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15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3899370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6244" y="218604"/>
            <a:ext cx="11918133" cy="1854671"/>
            <a:chOff x="246244" y="218604"/>
            <a:chExt cx="11918133" cy="1854671"/>
          </a:xfrm>
        </p:grpSpPr>
        <p:sp>
          <p:nvSpPr>
            <p:cNvPr id="3" name="object 3"/>
            <p:cNvSpPr/>
            <p:nvPr/>
          </p:nvSpPr>
          <p:spPr>
            <a:xfrm>
              <a:off x="7939722" y="207327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46244" y="372515"/>
            <a:ext cx="19428173" cy="3671518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Salad Oil Scandal</a:t>
            </a:r>
            <a:endParaRPr sz="5500" dirty="0">
              <a:latin typeface="Garamond"/>
              <a:cs typeface="Garamond"/>
            </a:endParaRPr>
          </a:p>
          <a:p>
            <a:pPr marL="2768600" lvl="1" indent="-473075">
              <a:spcBef>
                <a:spcPts val="4840"/>
              </a:spcBef>
              <a:buFont typeface="Wingdings"/>
              <a:buChar char=""/>
              <a:tabLst>
                <a:tab pos="2312035" algn="l"/>
                <a:tab pos="5673090" algn="l"/>
              </a:tabLst>
            </a:pPr>
            <a:endParaRPr lang="en-US" sz="2950" spc="15" dirty="0">
              <a:latin typeface="Garamond"/>
              <a:cs typeface="Garamond"/>
              <a:sym typeface="Wingdings" panose="05000000000000000000" pitchFamily="2" charset="2"/>
            </a:endParaRPr>
          </a:p>
          <a:p>
            <a:pPr marL="2311400" indent="-473075">
              <a:lnSpc>
                <a:spcPct val="100000"/>
              </a:lnSpc>
              <a:spcBef>
                <a:spcPts val="4840"/>
              </a:spcBef>
              <a:buFont typeface="Wingdings"/>
              <a:buChar char=""/>
              <a:tabLst>
                <a:tab pos="2312035" algn="l"/>
                <a:tab pos="5673090" algn="l"/>
              </a:tabLst>
            </a:pPr>
            <a:endParaRPr lang="en-US" sz="2950" spc="15" dirty="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16</a:t>
            </a:fld>
            <a:endParaRPr spc="15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ECE2A6-6735-42AE-B9E3-E12479177C3D}"/>
              </a:ext>
            </a:extLst>
          </p:cNvPr>
          <p:cNvSpPr txBox="1"/>
          <p:nvPr/>
        </p:nvSpPr>
        <p:spPr>
          <a:xfrm>
            <a:off x="1746250" y="2073275"/>
            <a:ext cx="11353800" cy="911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Garamond" panose="02020404030301010803" pitchFamily="18" charset="0"/>
              </a:rPr>
              <a:t>Anthony De Angelis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500" dirty="0">
                <a:latin typeface="Garamond" panose="02020404030301010803" pitchFamily="18" charset="0"/>
              </a:rPr>
              <a:t>Con man at young age- worked at meat market and overcharged government under National School Lunch Act and delivered 2 million pounds of uninspected meat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500" dirty="0">
                <a:latin typeface="Garamond" panose="02020404030301010803" pitchFamily="18" charset="0"/>
              </a:rPr>
              <a:t>Takes advantage of government programs through Salad Oil Scandal, stashed money in Swiss Bank Account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500" dirty="0">
                <a:latin typeface="Garamond" panose="02020404030301010803" pitchFamily="18" charset="0"/>
              </a:rPr>
              <a:t>Jailed for 7 years only to become apart of Ponzi Schemes </a:t>
            </a:r>
          </a:p>
          <a:p>
            <a:pPr lvl="1"/>
            <a:endParaRPr lang="en-US" sz="2500" dirty="0">
              <a:latin typeface="Garamond" panose="02020404030301010803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500" dirty="0">
                <a:latin typeface="Garamond" panose="02020404030301010803" pitchFamily="18" charset="0"/>
              </a:rPr>
              <a:t>Steps </a:t>
            </a:r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n-US" sz="2500" dirty="0">
                <a:latin typeface="Garamond" panose="02020404030301010803" pitchFamily="18" charset="0"/>
              </a:rPr>
              <a:t>Start Allied Crude Vegetable Oil Refining Co. </a:t>
            </a:r>
          </a:p>
          <a:p>
            <a:pPr marL="1714500" lvl="3" indent="-342900">
              <a:buFont typeface="Wingdings" panose="05000000000000000000" pitchFamily="2" charset="2"/>
              <a:buChar char="v"/>
            </a:pPr>
            <a:r>
              <a:rPr lang="en-US" sz="2500" dirty="0">
                <a:latin typeface="Garamond" panose="02020404030301010803" pitchFamily="18" charset="0"/>
              </a:rPr>
              <a:t>In 1955, to take advantage of US Government’s Food for Peace program (sell surplus commodities to Europe at low prices) </a:t>
            </a:r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n-US" sz="2500" dirty="0">
                <a:latin typeface="Garamond" panose="02020404030301010803" pitchFamily="18" charset="0"/>
              </a:rPr>
              <a:t>Corner Soybean Oil Market </a:t>
            </a:r>
          </a:p>
          <a:p>
            <a:pPr marL="1714500" lvl="3" indent="-342900">
              <a:buFont typeface="Wingdings" panose="05000000000000000000" pitchFamily="2" charset="2"/>
              <a:buChar char="v"/>
            </a:pPr>
            <a:r>
              <a:rPr lang="en-US" sz="2500" dirty="0">
                <a:latin typeface="Garamond" panose="02020404030301010803" pitchFamily="18" charset="0"/>
              </a:rPr>
              <a:t>Used his large inventories of commodities as collateral to get loans from banks and finance companies. </a:t>
            </a:r>
          </a:p>
          <a:p>
            <a:pPr marL="1714500" lvl="3" indent="-342900">
              <a:buFont typeface="Wingdings" panose="05000000000000000000" pitchFamily="2" charset="2"/>
              <a:buChar char="v"/>
            </a:pPr>
            <a:r>
              <a:rPr lang="en-US" sz="2500" dirty="0">
                <a:latin typeface="Garamond" panose="02020404030301010803" pitchFamily="18" charset="0"/>
              </a:rPr>
              <a:t>Bought soybean futures to drive up price of oil holdings, increasing value of inventory and allowed him to profit from future contracts </a:t>
            </a:r>
          </a:p>
          <a:p>
            <a:pPr marL="1257300" lvl="2" indent="-342900">
              <a:buFont typeface="Wingdings" panose="05000000000000000000" pitchFamily="2" charset="2"/>
              <a:buChar char="v"/>
            </a:pPr>
            <a:r>
              <a:rPr lang="en-US" sz="2500" dirty="0">
                <a:latin typeface="Garamond" panose="02020404030301010803" pitchFamily="18" charset="0"/>
              </a:rPr>
              <a:t>Lie </a:t>
            </a:r>
          </a:p>
          <a:p>
            <a:pPr marL="1714500" lvl="3" indent="-342900">
              <a:buFont typeface="Wingdings" panose="05000000000000000000" pitchFamily="2" charset="2"/>
              <a:buChar char="v"/>
            </a:pPr>
            <a:r>
              <a:rPr lang="en-US" sz="2500" dirty="0">
                <a:latin typeface="Garamond" panose="02020404030301010803" pitchFamily="18" charset="0"/>
              </a:rPr>
              <a:t>American Express gave De Angelis a loan and creates a division in field warehousing, which gives De Angelis receipts for millions of pounds of oil </a:t>
            </a:r>
          </a:p>
          <a:p>
            <a:pPr marL="1714500" lvl="3" indent="-342900">
              <a:buFont typeface="Wingdings" panose="05000000000000000000" pitchFamily="2" charset="2"/>
              <a:buChar char="v"/>
            </a:pPr>
            <a:r>
              <a:rPr lang="en-US" sz="2500" dirty="0">
                <a:latin typeface="Garamond" panose="02020404030301010803" pitchFamily="18" charset="0"/>
              </a:rPr>
              <a:t>Takes receipts and sells them discounted for cash and fakes receipts for oil he doesn’t have </a:t>
            </a:r>
          </a:p>
          <a:p>
            <a:pPr marL="1714500" lvl="3" indent="-342900">
              <a:buFont typeface="Wingdings" panose="05000000000000000000" pitchFamily="2" charset="2"/>
              <a:buChar char="v"/>
            </a:pPr>
            <a:r>
              <a:rPr lang="en-US" sz="2500" dirty="0">
                <a:latin typeface="Garamond" panose="02020404030301010803" pitchFamily="18" charset="0"/>
              </a:rPr>
              <a:t>Gets loans from 51 companies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824957-C06B-445D-B99D-D853282FF261}"/>
              </a:ext>
            </a:extLst>
          </p:cNvPr>
          <p:cNvSpPr/>
          <p:nvPr/>
        </p:nvSpPr>
        <p:spPr>
          <a:xfrm>
            <a:off x="14090650" y="2301875"/>
            <a:ext cx="40386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Fills barrels with water and puts vegetable oil on top and used pipes connected to other tanks so oil could be transferred between tanks for inspectors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9065E-119E-468E-875A-5C0FCA59B92E}"/>
              </a:ext>
            </a:extLst>
          </p:cNvPr>
          <p:cNvSpPr/>
          <p:nvPr/>
        </p:nvSpPr>
        <p:spPr>
          <a:xfrm>
            <a:off x="14084300" y="3894759"/>
            <a:ext cx="40386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Collateralizes “inventory” to get loans. – Reported receipts and inventories were more than USDA inventories in the US (only had 6mm of reported 150mm in collateral)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37BDEA-94F9-4BB0-AE73-F9451C6C8191}"/>
              </a:ext>
            </a:extLst>
          </p:cNvPr>
          <p:cNvSpPr/>
          <p:nvPr/>
        </p:nvSpPr>
        <p:spPr>
          <a:xfrm>
            <a:off x="14084300" y="5487643"/>
            <a:ext cx="40386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Buys futures and corners the market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EA74EF-29E1-4C7E-A10A-F78DAB60FDA1}"/>
              </a:ext>
            </a:extLst>
          </p:cNvPr>
          <p:cNvSpPr/>
          <p:nvPr/>
        </p:nvSpPr>
        <p:spPr>
          <a:xfrm>
            <a:off x="14104178" y="7080527"/>
            <a:ext cx="40386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Futures prices rise in value, increasing his collateral value and futures P&amp;L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605745-5013-416A-8F9E-F456FB9D920C}"/>
              </a:ext>
            </a:extLst>
          </p:cNvPr>
          <p:cNvSpPr/>
          <p:nvPr/>
        </p:nvSpPr>
        <p:spPr>
          <a:xfrm>
            <a:off x="14104178" y="8659208"/>
            <a:ext cx="40386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Sells futures contracts at peak due to his own manipulation</a:t>
            </a:r>
          </a:p>
        </p:txBody>
      </p:sp>
    </p:spTree>
    <p:extLst>
      <p:ext uri="{BB962C8B-B14F-4D97-AF65-F5344CB8AC3E}">
        <p14:creationId xmlns:p14="http://schemas.microsoft.com/office/powerpoint/2010/main" val="2962304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6244" y="218604"/>
            <a:ext cx="11918133" cy="1854671"/>
            <a:chOff x="246244" y="218604"/>
            <a:chExt cx="11918133" cy="1854671"/>
          </a:xfrm>
        </p:grpSpPr>
        <p:sp>
          <p:nvSpPr>
            <p:cNvPr id="3" name="object 3"/>
            <p:cNvSpPr/>
            <p:nvPr/>
          </p:nvSpPr>
          <p:spPr>
            <a:xfrm>
              <a:off x="7939722" y="207327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46244" y="372515"/>
            <a:ext cx="19428173" cy="3671518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Salad Oil Scandal Result</a:t>
            </a:r>
            <a:endParaRPr sz="5500" dirty="0">
              <a:latin typeface="Garamond"/>
              <a:cs typeface="Garamond"/>
            </a:endParaRPr>
          </a:p>
          <a:p>
            <a:pPr marL="2768600" lvl="1" indent="-473075">
              <a:spcBef>
                <a:spcPts val="4840"/>
              </a:spcBef>
              <a:buFont typeface="Wingdings"/>
              <a:buChar char=""/>
              <a:tabLst>
                <a:tab pos="2312035" algn="l"/>
                <a:tab pos="5673090" algn="l"/>
              </a:tabLst>
            </a:pPr>
            <a:endParaRPr lang="en-US" sz="2950" spc="15" dirty="0">
              <a:latin typeface="Garamond"/>
              <a:cs typeface="Garamond"/>
              <a:sym typeface="Wingdings" panose="05000000000000000000" pitchFamily="2" charset="2"/>
            </a:endParaRPr>
          </a:p>
          <a:p>
            <a:pPr marL="2311400" indent="-473075">
              <a:lnSpc>
                <a:spcPct val="100000"/>
              </a:lnSpc>
              <a:spcBef>
                <a:spcPts val="4840"/>
              </a:spcBef>
              <a:buFont typeface="Wingdings"/>
              <a:buChar char=""/>
              <a:tabLst>
                <a:tab pos="2312035" algn="l"/>
                <a:tab pos="5673090" algn="l"/>
              </a:tabLst>
            </a:pPr>
            <a:endParaRPr lang="en-US" sz="2950" spc="15" dirty="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17</a:t>
            </a:fld>
            <a:endParaRPr spc="15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824957-C06B-445D-B99D-D853282FF261}"/>
              </a:ext>
            </a:extLst>
          </p:cNvPr>
          <p:cNvSpPr/>
          <p:nvPr/>
        </p:nvSpPr>
        <p:spPr>
          <a:xfrm>
            <a:off x="1822450" y="2606980"/>
            <a:ext cx="6553200" cy="2874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latin typeface="Garamond" panose="02020404030301010803" pitchFamily="18" charset="0"/>
              </a:rPr>
              <a:t>16 Wall Street firms bankrupted, all lenders recognized bad loans. Main brokers were bailed out for 450MM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9065E-119E-468E-875A-5C0FCA59B92E}"/>
              </a:ext>
            </a:extLst>
          </p:cNvPr>
          <p:cNvSpPr/>
          <p:nvPr/>
        </p:nvSpPr>
        <p:spPr>
          <a:xfrm>
            <a:off x="10916756" y="2606979"/>
            <a:ext cx="6553200" cy="2874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latin typeface="Garamond" panose="02020404030301010803" pitchFamily="18" charset="0"/>
              </a:rPr>
              <a:t>Futures market crashed and soybean went from ~10/bushel to ~7.75 after scheme collapsed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37BDEA-94F9-4BB0-AE73-F9451C6C8191}"/>
              </a:ext>
            </a:extLst>
          </p:cNvPr>
          <p:cNvSpPr/>
          <p:nvPr/>
        </p:nvSpPr>
        <p:spPr>
          <a:xfrm>
            <a:off x="1829352" y="6721475"/>
            <a:ext cx="6553200" cy="2874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latin typeface="Garamond" panose="02020404030301010803" pitchFamily="18" charset="0"/>
              </a:rPr>
              <a:t>Dow Jones loses 11Bn and NYSE halted trading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EA74EF-29E1-4C7E-A10A-F78DAB60FDA1}"/>
              </a:ext>
            </a:extLst>
          </p:cNvPr>
          <p:cNvSpPr/>
          <p:nvPr/>
        </p:nvSpPr>
        <p:spPr>
          <a:xfrm>
            <a:off x="10916756" y="6721474"/>
            <a:ext cx="6553200" cy="2874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latin typeface="Garamond" panose="02020404030301010803" pitchFamily="18" charset="0"/>
              </a:rPr>
              <a:t>American Express loses 58MM and stock drops 50%. </a:t>
            </a:r>
          </a:p>
          <a:p>
            <a:pPr algn="ctr"/>
            <a:r>
              <a:rPr lang="en-US" sz="3500" dirty="0">
                <a:latin typeface="Garamond" panose="02020404030301010803" pitchFamily="18" charset="0"/>
              </a:rPr>
              <a:t>Buffett steps in and buys 5% of company and makes 10x returns on investment </a:t>
            </a:r>
          </a:p>
        </p:txBody>
      </p:sp>
    </p:spTree>
    <p:extLst>
      <p:ext uri="{BB962C8B-B14F-4D97-AF65-F5344CB8AC3E}">
        <p14:creationId xmlns:p14="http://schemas.microsoft.com/office/powerpoint/2010/main" val="1710876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6244" y="218604"/>
            <a:ext cx="11918133" cy="1854671"/>
            <a:chOff x="246244" y="218604"/>
            <a:chExt cx="11918133" cy="1854671"/>
          </a:xfrm>
        </p:grpSpPr>
        <p:sp>
          <p:nvSpPr>
            <p:cNvPr id="3" name="object 3"/>
            <p:cNvSpPr/>
            <p:nvPr/>
          </p:nvSpPr>
          <p:spPr>
            <a:xfrm>
              <a:off x="7939722" y="207327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0" y="372515"/>
            <a:ext cx="19674417" cy="1375120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Howard </a:t>
            </a:r>
            <a:r>
              <a:rPr lang="en-US" sz="4950" b="1" spc="385" dirty="0" err="1">
                <a:latin typeface="Garamond"/>
                <a:cs typeface="Garamond"/>
              </a:rPr>
              <a:t>Hubler</a:t>
            </a:r>
            <a:endParaRPr sz="5500" dirty="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spcBef>
                <a:spcPts val="4840"/>
              </a:spcBef>
              <a:buFont typeface="Wingdings"/>
              <a:buChar char=""/>
              <a:tabLst>
                <a:tab pos="2312035" algn="l"/>
                <a:tab pos="5673090" algn="l"/>
              </a:tabLst>
            </a:pPr>
            <a:r>
              <a:rPr lang="en-US" sz="2950" spc="15" dirty="0">
                <a:latin typeface="Garamond"/>
                <a:cs typeface="Garamond"/>
              </a:rPr>
              <a:t>Bond trader at Morgan Stanley and MBS</a:t>
            </a:r>
          </a:p>
          <a:p>
            <a:pPr marL="2311400" indent="-473075">
              <a:lnSpc>
                <a:spcPct val="100000"/>
              </a:lnSpc>
              <a:spcBef>
                <a:spcPts val="4840"/>
              </a:spcBef>
              <a:buFont typeface="Wingdings"/>
              <a:buChar char=""/>
              <a:tabLst>
                <a:tab pos="2312035" algn="l"/>
                <a:tab pos="5673090" algn="l"/>
              </a:tabLst>
            </a:pPr>
            <a:r>
              <a:rPr lang="en-US" sz="2950" spc="15" dirty="0">
                <a:latin typeface="Garamond"/>
                <a:cs typeface="Garamond"/>
              </a:rPr>
              <a:t>Made about 20% of MS profits by selling MBS </a:t>
            </a:r>
          </a:p>
          <a:p>
            <a:pPr marL="2768600" lvl="1" indent="-473075">
              <a:spcBef>
                <a:spcPts val="4840"/>
              </a:spcBef>
              <a:buFont typeface="Wingdings"/>
              <a:buChar char=""/>
              <a:tabLst>
                <a:tab pos="2312035" algn="l"/>
                <a:tab pos="5673090" algn="l"/>
              </a:tabLst>
            </a:pPr>
            <a:r>
              <a:rPr lang="en-US" sz="2950" spc="15" dirty="0">
                <a:latin typeface="Garamond"/>
                <a:cs typeface="Garamond"/>
              </a:rPr>
              <a:t>Risks with this strategy </a:t>
            </a:r>
          </a:p>
          <a:p>
            <a:pPr marL="3225800" lvl="2" indent="-473075">
              <a:spcBef>
                <a:spcPts val="4840"/>
              </a:spcBef>
              <a:buFont typeface="Wingdings"/>
              <a:buChar char=""/>
              <a:tabLst>
                <a:tab pos="2312035" algn="l"/>
                <a:tab pos="5673090" algn="l"/>
              </a:tabLst>
            </a:pPr>
            <a:r>
              <a:rPr lang="en-US" sz="2950" spc="15" dirty="0">
                <a:latin typeface="Garamond"/>
                <a:cs typeface="Garamond"/>
              </a:rPr>
              <a:t>Loan exposure in between mortgage origination and selling off MBS </a:t>
            </a:r>
          </a:p>
          <a:p>
            <a:pPr marL="3225800" lvl="2" indent="-473075">
              <a:spcBef>
                <a:spcPts val="4840"/>
              </a:spcBef>
              <a:buFont typeface="Wingdings"/>
              <a:buChar char=""/>
              <a:tabLst>
                <a:tab pos="2312035" algn="l"/>
                <a:tab pos="5673090" algn="l"/>
              </a:tabLst>
            </a:pPr>
            <a:r>
              <a:rPr lang="en-US" sz="2950" spc="15" dirty="0">
                <a:latin typeface="Garamond"/>
                <a:cs typeface="Garamond"/>
              </a:rPr>
              <a:t>Solution: bought CDS on riskier BBB tranches </a:t>
            </a:r>
          </a:p>
          <a:p>
            <a:pPr marL="3683000" lvl="3" indent="-473075">
              <a:spcBef>
                <a:spcPts val="4840"/>
              </a:spcBef>
              <a:buFont typeface="Wingdings"/>
              <a:buChar char=""/>
              <a:tabLst>
                <a:tab pos="2312035" algn="l"/>
                <a:tab pos="5673090" algn="l"/>
              </a:tabLst>
            </a:pPr>
            <a:r>
              <a:rPr lang="en-US" sz="2950" spc="15" dirty="0">
                <a:latin typeface="Garamond"/>
                <a:cs typeface="Garamond"/>
              </a:rPr>
              <a:t>To fund this purchase: sold CDS on triple A rated MBS </a:t>
            </a:r>
          </a:p>
          <a:p>
            <a:pPr marL="2311400" indent="-473075">
              <a:spcBef>
                <a:spcPts val="4840"/>
              </a:spcBef>
              <a:buFont typeface="Wingdings"/>
              <a:buChar char=""/>
              <a:tabLst>
                <a:tab pos="2312035" algn="l"/>
                <a:tab pos="5673090" algn="l"/>
              </a:tabLst>
            </a:pPr>
            <a:r>
              <a:rPr lang="en-US" sz="2950" spc="15" dirty="0">
                <a:latin typeface="Garamond"/>
                <a:cs typeface="Garamond"/>
              </a:rPr>
              <a:t>Result: Basically insured the MBSs he was betting against- AAA securities begin to experience defaults and </a:t>
            </a:r>
            <a:r>
              <a:rPr lang="en-US" sz="2950" spc="15" dirty="0" err="1">
                <a:latin typeface="Garamond"/>
                <a:cs typeface="Garamond"/>
              </a:rPr>
              <a:t>Hubler</a:t>
            </a:r>
            <a:r>
              <a:rPr lang="en-US" sz="2950" spc="15" dirty="0">
                <a:latin typeface="Garamond"/>
                <a:cs typeface="Garamond"/>
              </a:rPr>
              <a:t> loses 9Bn because he sold more insurance on AAA MBS  </a:t>
            </a:r>
          </a:p>
          <a:p>
            <a:pPr marL="2752725" lvl="2">
              <a:spcBef>
                <a:spcPts val="4840"/>
              </a:spcBef>
              <a:tabLst>
                <a:tab pos="2312035" algn="l"/>
                <a:tab pos="5673090" algn="l"/>
              </a:tabLst>
            </a:pPr>
            <a:endParaRPr lang="en-US" sz="2950" spc="15" dirty="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spcBef>
                <a:spcPts val="4840"/>
              </a:spcBef>
              <a:buFont typeface="Wingdings"/>
              <a:buChar char=""/>
              <a:tabLst>
                <a:tab pos="2312035" algn="l"/>
                <a:tab pos="5673090" algn="l"/>
              </a:tabLst>
            </a:pPr>
            <a:endParaRPr lang="en-US" sz="2950" spc="15" dirty="0">
              <a:latin typeface="Garamond"/>
              <a:cs typeface="Garamond"/>
              <a:sym typeface="Wingdings" panose="05000000000000000000" pitchFamily="2" charset="2"/>
            </a:endParaRPr>
          </a:p>
          <a:p>
            <a:pPr marL="2768600" lvl="1" indent="-473075">
              <a:spcBef>
                <a:spcPts val="4840"/>
              </a:spcBef>
              <a:buFont typeface="Wingdings"/>
              <a:buChar char=""/>
              <a:tabLst>
                <a:tab pos="2312035" algn="l"/>
                <a:tab pos="5673090" algn="l"/>
              </a:tabLst>
            </a:pPr>
            <a:endParaRPr lang="en-US" sz="2950" spc="15" dirty="0">
              <a:latin typeface="Garamond"/>
              <a:cs typeface="Garamond"/>
              <a:sym typeface="Wingdings" panose="05000000000000000000" pitchFamily="2" charset="2"/>
            </a:endParaRPr>
          </a:p>
          <a:p>
            <a:pPr marL="2311400" indent="-473075">
              <a:lnSpc>
                <a:spcPct val="100000"/>
              </a:lnSpc>
              <a:spcBef>
                <a:spcPts val="4840"/>
              </a:spcBef>
              <a:buFont typeface="Wingdings"/>
              <a:buChar char=""/>
              <a:tabLst>
                <a:tab pos="2312035" algn="l"/>
                <a:tab pos="5673090" algn="l"/>
              </a:tabLst>
            </a:pPr>
            <a:endParaRPr lang="en-US" sz="2950" spc="15" dirty="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18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2664205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6244" y="218604"/>
            <a:ext cx="11918133" cy="1854671"/>
            <a:chOff x="246244" y="218604"/>
            <a:chExt cx="11918133" cy="1854671"/>
          </a:xfrm>
        </p:grpSpPr>
        <p:sp>
          <p:nvSpPr>
            <p:cNvPr id="3" name="object 3"/>
            <p:cNvSpPr/>
            <p:nvPr/>
          </p:nvSpPr>
          <p:spPr>
            <a:xfrm>
              <a:off x="7939722" y="207327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0" y="372515"/>
            <a:ext cx="19674417" cy="12066124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 err="1">
                <a:latin typeface="Garamond"/>
                <a:cs typeface="Garamond"/>
              </a:rPr>
              <a:t>Bre</a:t>
            </a:r>
            <a:r>
              <a:rPr lang="en-US" sz="4950" b="1" spc="385" dirty="0">
                <a:latin typeface="Garamond"/>
                <a:cs typeface="Garamond"/>
              </a:rPr>
              <a:t>-X</a:t>
            </a:r>
            <a:endParaRPr sz="5500" dirty="0">
              <a:latin typeface="Garamond"/>
              <a:cs typeface="Garamond"/>
            </a:endParaRPr>
          </a:p>
          <a:p>
            <a:pPr marL="2311400" indent="-473075">
              <a:lnSpc>
                <a:spcPct val="100000"/>
              </a:lnSpc>
              <a:spcBef>
                <a:spcPts val="4840"/>
              </a:spcBef>
              <a:buFont typeface="Wingdings"/>
              <a:buChar char=""/>
              <a:tabLst>
                <a:tab pos="2312035" algn="l"/>
                <a:tab pos="5673090" algn="l"/>
              </a:tabLst>
            </a:pPr>
            <a:r>
              <a:rPr lang="en-US" sz="2950" spc="15" dirty="0">
                <a:latin typeface="Garamond"/>
                <a:cs typeface="Garamond"/>
              </a:rPr>
              <a:t>CEO convinced by geologists (Guzman) to buy gold deposit in </a:t>
            </a:r>
            <a:r>
              <a:rPr lang="en-US" sz="2950" spc="15" dirty="0" err="1">
                <a:latin typeface="Garamond"/>
                <a:cs typeface="Garamond"/>
              </a:rPr>
              <a:t>Busang</a:t>
            </a:r>
            <a:r>
              <a:rPr lang="en-US" sz="2950" spc="15" dirty="0">
                <a:latin typeface="Garamond"/>
                <a:cs typeface="Garamond"/>
              </a:rPr>
              <a:t>, Indonesia</a:t>
            </a:r>
          </a:p>
          <a:p>
            <a:pPr marL="2311400" indent="-473075">
              <a:lnSpc>
                <a:spcPct val="100000"/>
              </a:lnSpc>
              <a:spcBef>
                <a:spcPts val="4840"/>
              </a:spcBef>
              <a:buFont typeface="Wingdings"/>
              <a:buChar char=""/>
              <a:tabLst>
                <a:tab pos="2312035" algn="l"/>
                <a:tab pos="5673090" algn="l"/>
              </a:tabLst>
            </a:pPr>
            <a:r>
              <a:rPr lang="en-US" sz="2950" spc="15" dirty="0">
                <a:latin typeface="Garamond"/>
                <a:cs typeface="Garamond"/>
              </a:rPr>
              <a:t>Announced significant amounts of gold</a:t>
            </a:r>
            <a:r>
              <a:rPr lang="en-US" sz="2950" spc="15" dirty="0">
                <a:latin typeface="Garamond"/>
                <a:cs typeface="Garamond"/>
                <a:sym typeface="Wingdings" panose="05000000000000000000" pitchFamily="2" charset="2"/>
              </a:rPr>
              <a:t> stock price went soaring (from penny stock to CAD 286.50) </a:t>
            </a:r>
          </a:p>
          <a:p>
            <a:pPr marL="2768600" lvl="1" indent="-473075">
              <a:spcBef>
                <a:spcPts val="4840"/>
              </a:spcBef>
              <a:buFont typeface="Wingdings"/>
              <a:buChar char=""/>
              <a:tabLst>
                <a:tab pos="2312035" algn="l"/>
                <a:tab pos="5673090" algn="l"/>
              </a:tabLst>
            </a:pPr>
            <a:r>
              <a:rPr lang="en-US" sz="2950" spc="15" dirty="0">
                <a:latin typeface="Garamond"/>
                <a:cs typeface="Garamond"/>
                <a:sym typeface="Wingdings" panose="05000000000000000000" pitchFamily="2" charset="2"/>
              </a:rPr>
              <a:t>Guzman was salting samples and adding gold to them </a:t>
            </a:r>
          </a:p>
          <a:p>
            <a:pPr marL="2768600" lvl="1" indent="-473075">
              <a:spcBef>
                <a:spcPts val="4840"/>
              </a:spcBef>
              <a:buFont typeface="Wingdings"/>
              <a:buChar char=""/>
              <a:tabLst>
                <a:tab pos="2312035" algn="l"/>
                <a:tab pos="5673090" algn="l"/>
              </a:tabLst>
            </a:pPr>
            <a:r>
              <a:rPr lang="en-US" sz="2950" spc="15" dirty="0">
                <a:latin typeface="Garamond"/>
                <a:cs typeface="Garamond"/>
                <a:sym typeface="Wingdings" panose="05000000000000000000" pitchFamily="2" charset="2"/>
              </a:rPr>
              <a:t>Suharto grows interested and halts final approval of exploitation- saying </a:t>
            </a:r>
            <a:r>
              <a:rPr lang="en-US" sz="2950" spc="15" dirty="0" err="1">
                <a:latin typeface="Garamond"/>
                <a:cs typeface="Garamond"/>
                <a:sym typeface="Wingdings" panose="05000000000000000000" pitchFamily="2" charset="2"/>
              </a:rPr>
              <a:t>Bre</a:t>
            </a:r>
            <a:r>
              <a:rPr lang="en-US" sz="2950" spc="15" dirty="0">
                <a:latin typeface="Garamond"/>
                <a:cs typeface="Garamond"/>
                <a:sym typeface="Wingdings" panose="05000000000000000000" pitchFamily="2" charset="2"/>
              </a:rPr>
              <a:t>-X is too small. Creates JV with Freeport </a:t>
            </a:r>
            <a:r>
              <a:rPr lang="en-US" sz="2950" spc="15" dirty="0" err="1">
                <a:latin typeface="Garamond"/>
                <a:cs typeface="Garamond"/>
                <a:sym typeface="Wingdings" panose="05000000000000000000" pitchFamily="2" charset="2"/>
              </a:rPr>
              <a:t>McMoRan</a:t>
            </a:r>
            <a:r>
              <a:rPr lang="en-US" sz="2950" spc="15" dirty="0">
                <a:latin typeface="Garamond"/>
                <a:cs typeface="Garamond"/>
                <a:sym typeface="Wingdings" panose="05000000000000000000" pitchFamily="2" charset="2"/>
              </a:rPr>
              <a:t> </a:t>
            </a:r>
          </a:p>
          <a:p>
            <a:pPr marL="2768600" lvl="1" indent="-473075">
              <a:spcBef>
                <a:spcPts val="4840"/>
              </a:spcBef>
              <a:buFont typeface="Wingdings"/>
              <a:buChar char=""/>
              <a:tabLst>
                <a:tab pos="2312035" algn="l"/>
                <a:tab pos="5673090" algn="l"/>
              </a:tabLst>
            </a:pPr>
            <a:r>
              <a:rPr lang="en-US" sz="2950" spc="15" dirty="0">
                <a:latin typeface="Garamond"/>
                <a:cs typeface="Garamond"/>
                <a:sym typeface="Wingdings" panose="05000000000000000000" pitchFamily="2" charset="2"/>
              </a:rPr>
              <a:t>After deal is finalized, Guzman mysteriously found dead after falling out of helicopter to meet with Freeport executives </a:t>
            </a:r>
          </a:p>
          <a:p>
            <a:pPr marL="2768600" lvl="1" indent="-473075">
              <a:spcBef>
                <a:spcPts val="4840"/>
              </a:spcBef>
              <a:buFont typeface="Wingdings"/>
              <a:buChar char=""/>
              <a:tabLst>
                <a:tab pos="2312035" algn="l"/>
                <a:tab pos="5673090" algn="l"/>
              </a:tabLst>
            </a:pPr>
            <a:r>
              <a:rPr lang="en-US" sz="2950" spc="15" dirty="0">
                <a:latin typeface="Garamond"/>
                <a:cs typeface="Garamond"/>
                <a:sym typeface="Wingdings" panose="05000000000000000000" pitchFamily="2" charset="2"/>
              </a:rPr>
              <a:t>Freeport research indicates there’s basically no gold  </a:t>
            </a:r>
          </a:p>
          <a:p>
            <a:pPr marL="2768600" lvl="1" indent="-473075">
              <a:spcBef>
                <a:spcPts val="4840"/>
              </a:spcBef>
              <a:buFont typeface="Wingdings"/>
              <a:buChar char=""/>
              <a:tabLst>
                <a:tab pos="2312035" algn="l"/>
                <a:tab pos="5673090" algn="l"/>
              </a:tabLst>
            </a:pPr>
            <a:r>
              <a:rPr lang="en-US" sz="2950" spc="15" dirty="0">
                <a:latin typeface="Garamond"/>
                <a:cs typeface="Garamond"/>
                <a:sym typeface="Wingdings" panose="05000000000000000000" pitchFamily="2" charset="2"/>
              </a:rPr>
              <a:t>CEO ended up selling 80MM worth of stock months before scam is revealed </a:t>
            </a:r>
          </a:p>
          <a:p>
            <a:pPr marL="2768600" lvl="1" indent="-473075">
              <a:spcBef>
                <a:spcPts val="4840"/>
              </a:spcBef>
              <a:buFont typeface="Wingdings"/>
              <a:buChar char=""/>
              <a:tabLst>
                <a:tab pos="2312035" algn="l"/>
                <a:tab pos="5673090" algn="l"/>
              </a:tabLst>
            </a:pPr>
            <a:endParaRPr lang="en-US" sz="2950" spc="15" dirty="0">
              <a:latin typeface="Garamond"/>
              <a:cs typeface="Garamond"/>
              <a:sym typeface="Wingdings" panose="05000000000000000000" pitchFamily="2" charset="2"/>
            </a:endParaRPr>
          </a:p>
          <a:p>
            <a:pPr marL="2311400" indent="-473075">
              <a:lnSpc>
                <a:spcPct val="100000"/>
              </a:lnSpc>
              <a:spcBef>
                <a:spcPts val="4840"/>
              </a:spcBef>
              <a:buFont typeface="Wingdings"/>
              <a:buChar char=""/>
              <a:tabLst>
                <a:tab pos="2312035" algn="l"/>
                <a:tab pos="5673090" algn="l"/>
              </a:tabLst>
            </a:pPr>
            <a:endParaRPr lang="en-US" sz="2950" spc="15" dirty="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19</a:t>
            </a:fld>
            <a:endParaRPr spc="1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991926" y="1457752"/>
            <a:ext cx="407924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008505" algn="l"/>
              </a:tabLst>
            </a:pPr>
            <a:r>
              <a:rPr u="none" spc="385" dirty="0">
                <a:solidFill>
                  <a:srgbClr val="242424"/>
                </a:solidFill>
              </a:rPr>
              <a:t>Brain	</a:t>
            </a:r>
            <a:r>
              <a:rPr u="none" spc="330" dirty="0">
                <a:solidFill>
                  <a:srgbClr val="242424"/>
                </a:solidFill>
              </a:rPr>
              <a:t>Teaser</a:t>
            </a:r>
          </a:p>
        </p:txBody>
      </p:sp>
      <p:sp>
        <p:nvSpPr>
          <p:cNvPr id="4" name="object 4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796633"/>
            <a:ext cx="8337133" cy="748784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253138" y="3257577"/>
            <a:ext cx="7631430" cy="46083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1430" algn="ctr">
              <a:lnSpc>
                <a:spcPct val="100000"/>
              </a:lnSpc>
              <a:spcBef>
                <a:spcPts val="95"/>
              </a:spcBef>
              <a:tabLst>
                <a:tab pos="776605" algn="l"/>
                <a:tab pos="2782570" algn="l"/>
                <a:tab pos="6804659" algn="l"/>
              </a:tabLst>
            </a:pPr>
            <a:r>
              <a:rPr lang="en-US" sz="4950" spc="20" dirty="0">
                <a:latin typeface="Garamond"/>
                <a:cs typeface="Garamond"/>
              </a:rPr>
              <a:t>You have 2 containers, a small one that holds 4 cups and a large one that holds 9 cups.</a:t>
            </a:r>
          </a:p>
          <a:p>
            <a:pPr marL="12700" marR="5080" indent="-11430" algn="ctr">
              <a:lnSpc>
                <a:spcPct val="100000"/>
              </a:lnSpc>
              <a:spcBef>
                <a:spcPts val="95"/>
              </a:spcBef>
              <a:tabLst>
                <a:tab pos="776605" algn="l"/>
                <a:tab pos="2782570" algn="l"/>
                <a:tab pos="6804659" algn="l"/>
              </a:tabLst>
            </a:pPr>
            <a:endParaRPr lang="en-US" sz="4950" spc="20" dirty="0">
              <a:latin typeface="Garamond"/>
              <a:cs typeface="Garamond"/>
            </a:endParaRPr>
          </a:p>
          <a:p>
            <a:pPr marL="12700" marR="5080" indent="-11430" algn="ctr">
              <a:lnSpc>
                <a:spcPct val="100000"/>
              </a:lnSpc>
              <a:spcBef>
                <a:spcPts val="95"/>
              </a:spcBef>
              <a:tabLst>
                <a:tab pos="776605" algn="l"/>
                <a:tab pos="2782570" algn="l"/>
                <a:tab pos="6804659" algn="l"/>
              </a:tabLst>
            </a:pPr>
            <a:r>
              <a:rPr lang="en-US" sz="4950" spc="20" dirty="0">
                <a:latin typeface="Garamond"/>
                <a:cs typeface="Garamond"/>
              </a:rPr>
              <a:t>How can you use these to measure 6 cups of water? </a:t>
            </a:r>
            <a:endParaRPr sz="4950" dirty="0">
              <a:latin typeface="Garamond"/>
              <a:cs typeface="Garamond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</a:t>
            </a:fld>
            <a:endParaRPr spc="15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6244" y="218604"/>
            <a:ext cx="11918133" cy="1854671"/>
            <a:chOff x="246244" y="218604"/>
            <a:chExt cx="11918133" cy="1854671"/>
          </a:xfrm>
        </p:grpSpPr>
        <p:sp>
          <p:nvSpPr>
            <p:cNvPr id="3" name="object 3"/>
            <p:cNvSpPr/>
            <p:nvPr/>
          </p:nvSpPr>
          <p:spPr>
            <a:xfrm>
              <a:off x="7939722" y="207327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0" y="372515"/>
            <a:ext cx="19674417" cy="3671518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 err="1">
                <a:latin typeface="Garamond"/>
                <a:cs typeface="Garamond"/>
              </a:rPr>
              <a:t>Bre</a:t>
            </a:r>
            <a:r>
              <a:rPr lang="en-US" sz="4950" b="1" spc="385" dirty="0">
                <a:latin typeface="Garamond"/>
                <a:cs typeface="Garamond"/>
              </a:rPr>
              <a:t>-X</a:t>
            </a:r>
            <a:endParaRPr sz="5500" dirty="0">
              <a:latin typeface="Garamond"/>
              <a:cs typeface="Garamond"/>
            </a:endParaRPr>
          </a:p>
          <a:p>
            <a:pPr marL="2768600" lvl="1" indent="-473075">
              <a:spcBef>
                <a:spcPts val="4840"/>
              </a:spcBef>
              <a:buFont typeface="Wingdings"/>
              <a:buChar char=""/>
              <a:tabLst>
                <a:tab pos="2312035" algn="l"/>
                <a:tab pos="5673090" algn="l"/>
              </a:tabLst>
            </a:pPr>
            <a:endParaRPr lang="en-US" sz="2950" spc="15" dirty="0">
              <a:latin typeface="Garamond"/>
              <a:cs typeface="Garamond"/>
              <a:sym typeface="Wingdings" panose="05000000000000000000" pitchFamily="2" charset="2"/>
            </a:endParaRPr>
          </a:p>
          <a:p>
            <a:pPr marL="2311400" indent="-473075">
              <a:lnSpc>
                <a:spcPct val="100000"/>
              </a:lnSpc>
              <a:spcBef>
                <a:spcPts val="4840"/>
              </a:spcBef>
              <a:buFont typeface="Wingdings"/>
              <a:buChar char=""/>
              <a:tabLst>
                <a:tab pos="2312035" algn="l"/>
                <a:tab pos="5673090" algn="l"/>
              </a:tabLst>
            </a:pPr>
            <a:endParaRPr lang="en-US" sz="2950" spc="15" dirty="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20</a:t>
            </a:fld>
            <a:endParaRPr spc="15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83FF6-44BC-4055-B619-A5D77EBE6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355" y="2378075"/>
            <a:ext cx="8191500" cy="748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69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9857" y="1701096"/>
            <a:ext cx="14222094" cy="7626447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Ponzi Scheme </a:t>
            </a: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Uses investments of new investors to pay off older investors </a:t>
            </a:r>
          </a:p>
          <a:p>
            <a:pPr marL="2753360" marR="1629410" lvl="1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Make people believe returns are coming from sales </a:t>
            </a: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Charles Ponzi did this in 1920 at first with postage stamp arbitrage (buying discounted postal reply coupons in other countries and redeemed them at face value in the US. </a:t>
            </a: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Collapse of the scheme: Financial journalist uncovers all of the lies (USPS said the stamps were not being sold in a huge quantity, profit per unit was very low, Ponzi didn’t invest in his own company 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21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1372440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9857" y="1701096"/>
            <a:ext cx="14222094" cy="626453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Bernie Madoff </a:t>
            </a: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One of largest and most famous Ponzi Schemes </a:t>
            </a: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Made steady returns of ~10% for decades </a:t>
            </a: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Came crashing down when SEC acted on tips from suspicious wealth managers, and clients wanting redemptions </a:t>
            </a: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>
                <a:latin typeface="Garamond"/>
                <a:cs typeface="Garamond"/>
              </a:rPr>
              <a:t>Stole 20Bn </a:t>
            </a:r>
            <a:r>
              <a:rPr lang="en-US" sz="2950" dirty="0">
                <a:latin typeface="Garamond"/>
                <a:cs typeface="Garamond"/>
              </a:rPr>
              <a:t>from clients that he said </a:t>
            </a:r>
            <a:r>
              <a:rPr lang="en-US" sz="2950">
                <a:latin typeface="Garamond"/>
                <a:cs typeface="Garamond"/>
              </a:rPr>
              <a:t>was worth 65Bn </a:t>
            </a:r>
            <a:endParaRPr lang="en-US" sz="2950" dirty="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22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4049312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FF1625-6018-0746-8BA8-E23E139D8CE1}"/>
              </a:ext>
            </a:extLst>
          </p:cNvPr>
          <p:cNvSpPr/>
          <p:nvPr/>
        </p:nvSpPr>
        <p:spPr>
          <a:xfrm>
            <a:off x="0" y="1459014"/>
            <a:ext cx="20096248" cy="2299323"/>
          </a:xfrm>
          <a:prstGeom prst="rect">
            <a:avLst/>
          </a:prstGeom>
          <a:solidFill>
            <a:srgbClr val="3E587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4" dirty="0">
              <a:latin typeface="Lato Light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4B3F82-F286-AD4A-BEE1-4BC3078E4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95" y="219653"/>
            <a:ext cx="2693547" cy="861935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99D9D17-C84E-7643-94D7-ECC1209407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alphaModFix amt="81000"/>
          </a:blip>
          <a:srcRect t="31700" b="31700"/>
          <a:stretch>
            <a:fillRect/>
          </a:stretch>
        </p:blipFill>
        <p:spPr>
          <a:xfrm>
            <a:off x="-7852" y="1436328"/>
            <a:ext cx="20104100" cy="2299369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57F642-A47C-314F-A0E0-7B27689B0331}"/>
              </a:ext>
            </a:extLst>
          </p:cNvPr>
          <p:cNvSpPr txBox="1"/>
          <p:nvPr/>
        </p:nvSpPr>
        <p:spPr>
          <a:xfrm>
            <a:off x="7849519" y="4158481"/>
            <a:ext cx="4455836" cy="85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946" b="1" spc="495" dirty="0">
                <a:solidFill>
                  <a:schemeClr val="tx2">
                    <a:lumMod val="50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Calibri" panose="020F0502020204030204" pitchFamily="34" charset="0"/>
              </a:rPr>
              <a:t>Get in Touch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84D708-A4A6-2B48-86B8-AF37ECA062F7}"/>
              </a:ext>
            </a:extLst>
          </p:cNvPr>
          <p:cNvCxnSpPr/>
          <p:nvPr/>
        </p:nvCxnSpPr>
        <p:spPr>
          <a:xfrm>
            <a:off x="7965192" y="5265091"/>
            <a:ext cx="4224452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8A487D6-5338-D441-B4CA-C27307B03263}"/>
              </a:ext>
            </a:extLst>
          </p:cNvPr>
          <p:cNvSpPr/>
          <p:nvPr/>
        </p:nvSpPr>
        <p:spPr>
          <a:xfrm>
            <a:off x="3109856" y="5603276"/>
            <a:ext cx="13935124" cy="5175631"/>
          </a:xfrm>
          <a:prstGeom prst="rect">
            <a:avLst/>
          </a:prstGeom>
          <a:noFill/>
          <a:ln w="412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Feel free to reach out to us over Facebook or email if you have any questions</a:t>
            </a:r>
          </a:p>
          <a:p>
            <a:pPr algn="ctr"/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  <a:hlinkClick r:id="rId5"/>
            </a:endParaRPr>
          </a:p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5"/>
              </a:rPr>
              <a:t>www.quantfsnyu.com</a:t>
            </a:r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algn="ctr"/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   quantfsnyu@gmail.com	</a:t>
            </a:r>
          </a:p>
          <a:p>
            <a:pPr algn="ctr"/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President – Avni Patel (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6"/>
              </a:rPr>
              <a:t>avni.patel@stern.nyu.edu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Co – Head of All Portfolios – Cory </a:t>
            </a:r>
            <a:r>
              <a:rPr lang="en-US" sz="3298" dirty="0" err="1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Peshkin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 (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7"/>
              </a:rPr>
              <a:t>cory.peshkin@stern.nyu.edu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Co – Head of All Portfolios – Peter Park (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  <a:hlinkClick r:id="rId8"/>
              </a:rPr>
              <a:t>peter.park@stern.nyu.edu</a:t>
            </a:r>
            <a:r>
              <a:rPr lang="en-US" sz="3298" dirty="0">
                <a:solidFill>
                  <a:srgbClr val="000000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</a:p>
          <a:p>
            <a:pPr marL="471145" indent="-471145">
              <a:buFont typeface="Arial" charset="0"/>
              <a:buChar char="•"/>
            </a:pPr>
            <a:endParaRPr lang="en-US" sz="3298" dirty="0">
              <a:solidFill>
                <a:srgbClr val="000000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010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244" y="218604"/>
            <a:ext cx="2693612" cy="8618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414789" y="1457752"/>
            <a:ext cx="723709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159760" algn="l"/>
                <a:tab pos="5166360" algn="l"/>
              </a:tabLst>
            </a:pPr>
            <a:r>
              <a:rPr u="none" spc="425" dirty="0">
                <a:solidFill>
                  <a:srgbClr val="242424"/>
                </a:solidFill>
              </a:rPr>
              <a:t>Solution:	</a:t>
            </a:r>
            <a:r>
              <a:rPr u="none" spc="385" dirty="0">
                <a:solidFill>
                  <a:srgbClr val="242424"/>
                </a:solidFill>
              </a:rPr>
              <a:t>Brain	</a:t>
            </a:r>
            <a:r>
              <a:rPr u="none" spc="330" dirty="0">
                <a:solidFill>
                  <a:srgbClr val="242424"/>
                </a:solidFill>
              </a:rPr>
              <a:t>Teaser</a:t>
            </a:r>
          </a:p>
        </p:txBody>
      </p:sp>
      <p:sp>
        <p:nvSpPr>
          <p:cNvPr id="4" name="object 4"/>
          <p:cNvSpPr/>
          <p:nvPr/>
        </p:nvSpPr>
        <p:spPr>
          <a:xfrm>
            <a:off x="11952906" y="2588079"/>
            <a:ext cx="4224655" cy="0"/>
          </a:xfrm>
          <a:custGeom>
            <a:avLst/>
            <a:gdLst/>
            <a:ahLst/>
            <a:cxnLst/>
            <a:rect l="l" t="t" r="r" b="b"/>
            <a:pathLst>
              <a:path w="4224655">
                <a:moveTo>
                  <a:pt x="0" y="0"/>
                </a:moveTo>
                <a:lnTo>
                  <a:pt x="4224474" y="0"/>
                </a:lnTo>
              </a:path>
            </a:pathLst>
          </a:custGeom>
          <a:ln w="20101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796633"/>
            <a:ext cx="8337133" cy="748784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132056" y="2569578"/>
            <a:ext cx="9844405" cy="370934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4000" b="0" i="0" dirty="0">
                <a:solidFill>
                  <a:srgbClr val="333332"/>
                </a:solidFill>
                <a:effectLst/>
                <a:latin typeface="Garamond" panose="02020404030301010803" pitchFamily="18" charset="0"/>
              </a:rPr>
              <a:t>Fill the glass with 9 cups of water. Empty it into the 4 cup glass twice so that you are left with 1 cup of water. Dump that into the 4 cup glass. Fill up the 9 cup glass again. Empty as much as you can (3 cups) into the smaller glass and you will be left with 6 cups </a:t>
            </a:r>
            <a:endParaRPr sz="4000" dirty="0">
              <a:latin typeface="Garamond" panose="02020404030301010803" pitchFamily="18" charset="0"/>
              <a:cs typeface="Garamond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3</a:t>
            </a:fld>
            <a:endParaRPr spc="1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686181" y="1387475"/>
            <a:ext cx="14782800" cy="7480253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“Oil Futures Drunk Trading Incident of 2009”</a:t>
            </a: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endParaRPr lang="en-US" sz="4950" b="1" spc="385" dirty="0">
              <a:latin typeface="Garamond"/>
              <a:cs typeface="Garamond"/>
            </a:endParaRP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 dirty="0">
                <a:latin typeface="Garamond"/>
              </a:rPr>
              <a:t>Stephen Perkins was a Brent Crude broker for over a decade at PVM Oil</a:t>
            </a:r>
          </a:p>
          <a:p>
            <a:pPr marL="2753360" marR="1629410" lvl="1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 dirty="0">
                <a:solidFill>
                  <a:prstClr val="black"/>
                </a:solidFill>
                <a:latin typeface="Garamond"/>
              </a:rPr>
              <a:t>As a broker., he is supposed to execute for clients and not trade the firm’s money</a:t>
            </a: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 dirty="0">
                <a:solidFill>
                  <a:prstClr val="black"/>
                </a:solidFill>
                <a:latin typeface="Garamond"/>
              </a:rPr>
              <a:t>June 29, 2009: After a long weekend of heavy drinking from a company-sponsored golf weekend, he continued drinking midday.</a:t>
            </a: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 dirty="0">
                <a:solidFill>
                  <a:prstClr val="black"/>
                </a:solidFill>
                <a:latin typeface="Garamond"/>
                <a:cs typeface="Garamond"/>
              </a:rPr>
              <a:t>After this point, he had blacked out….</a:t>
            </a:r>
            <a:endParaRPr lang="en-US" sz="2950" dirty="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4</a:t>
            </a:fld>
            <a:endParaRPr spc="15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1A979C-042B-4C8D-8A94-6F4ECCE73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262" y="8986701"/>
            <a:ext cx="17241575" cy="169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76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686181" y="1387475"/>
            <a:ext cx="14782800" cy="2294218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“Oil Futures Drunk Trading Incident of 2009”</a:t>
            </a: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endParaRPr lang="en-US" sz="4950" b="1" spc="385" dirty="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5</a:t>
            </a:fld>
            <a:endParaRPr spc="15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1A979C-042B-4C8D-8A94-6F4ECCE73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262" y="5347256"/>
            <a:ext cx="17241575" cy="206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59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686181" y="1387475"/>
            <a:ext cx="14782800" cy="8549776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“Oil Futures Drunk Trading Incident of 2009”</a:t>
            </a: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endParaRPr lang="en-US" sz="4950" b="1" spc="385" dirty="0">
              <a:latin typeface="Garamond"/>
              <a:cs typeface="Garamond"/>
            </a:endParaRP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Perkins traded from 1:22 AM to 3:41 AM on June 30, 2009 while blacked</a:t>
            </a: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He traded 7 million barrels, or $520mm of oil </a:t>
            </a: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He was 69% of the volume of oil traded, and upwards of ten times average volume</a:t>
            </a: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Cost his firm 9.7mm, had income of only 12mm, resulting in a 7.6mm loss</a:t>
            </a: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Oil went from 71.40 to 73.50 per barrel, the highest in 8 months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6</a:t>
            </a:fld>
            <a:endParaRPr spc="15" dirty="0"/>
          </a:p>
        </p:txBody>
      </p:sp>
    </p:spTree>
    <p:extLst>
      <p:ext uri="{BB962C8B-B14F-4D97-AF65-F5344CB8AC3E}">
        <p14:creationId xmlns:p14="http://schemas.microsoft.com/office/powerpoint/2010/main" val="2678459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365250" y="1235075"/>
            <a:ext cx="17602200" cy="12212318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World Bank Pandemic Emergency Financing Facility</a:t>
            </a:r>
          </a:p>
          <a:p>
            <a:pPr marR="15875" algn="ctr"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(Pandemic Bonds)</a:t>
            </a:r>
            <a:endParaRPr lang="en-US" sz="5500" dirty="0">
              <a:latin typeface="Garamond"/>
              <a:cs typeface="Garamond"/>
            </a:endParaRP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Announced in 2016 and launched 2017 and was oversubscribed by 200%</a:t>
            </a: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Channels funding to pandemic responses in eligible countries based on spread and severity of pandemic </a:t>
            </a:r>
          </a:p>
          <a:p>
            <a:pPr marL="3210560" marR="1629410" lvl="2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Orthomyxoviruses (influenza A), Coronaviruses (SARS, MERS, COVID) Filoviridae (Ebola, Marburg), and zoonotic diseases (Crimean Congo, Rift Valley, Lassa Fever)</a:t>
            </a:r>
          </a:p>
          <a:p>
            <a:pPr marL="2810510" marR="1629410" lvl="1" indent="-514350">
              <a:spcBef>
                <a:spcPts val="4815"/>
              </a:spcBef>
              <a:buAutoNum type="arabicPeriod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Insurance Window – premiums funded by JPY, GER, of bonds and swaps</a:t>
            </a:r>
          </a:p>
          <a:p>
            <a:pPr marL="2810510" marR="1629410" lvl="1" indent="-514350">
              <a:spcBef>
                <a:spcPts val="4815"/>
              </a:spcBef>
              <a:buAutoNum type="arabicPeriod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Cash window, GER provided additional funding for diseases that may not be eligible for funding under the insurance window</a:t>
            </a:r>
          </a:p>
          <a:p>
            <a:pPr marL="2296160" marR="1629410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endParaRPr lang="en-US" sz="2950" dirty="0">
              <a:latin typeface="Garamond"/>
              <a:cs typeface="Garamond"/>
            </a:endParaRPr>
          </a:p>
          <a:p>
            <a:pPr marL="2753360" marR="1629410" lvl="1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endParaRPr lang="en-US" sz="2950" dirty="0">
              <a:latin typeface="Garamond"/>
              <a:cs typeface="Garamond"/>
            </a:endParaRPr>
          </a:p>
          <a:p>
            <a:pPr marL="2753360" marR="1629410" lvl="1" indent="-457200">
              <a:spcBef>
                <a:spcPts val="4815"/>
              </a:spcBef>
              <a:buFont typeface="Wingdings" panose="05000000000000000000" pitchFamily="2" charset="2"/>
              <a:buChar char="v"/>
              <a:tabLst>
                <a:tab pos="2312035" algn="l"/>
              </a:tabLst>
            </a:pPr>
            <a:endParaRPr lang="en-US" sz="2950" dirty="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7</a:t>
            </a:fld>
            <a:endParaRPr spc="1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365250" y="1235075"/>
            <a:ext cx="17602200" cy="2294218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World Bank Pandemic Emergency Financing Facility</a:t>
            </a:r>
          </a:p>
          <a:p>
            <a:pPr marR="15875" algn="ctr"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(Pandemic Bonds)</a:t>
            </a:r>
            <a:endParaRPr lang="en-US" sz="5500" dirty="0">
              <a:latin typeface="Garamond"/>
              <a:cs typeface="Garam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8</a:t>
            </a:fld>
            <a:endParaRPr spc="15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F20F8B-2F33-4A74-8F47-2EFA38BD1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250" y="3597275"/>
            <a:ext cx="8991600" cy="76073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2D1D27-4389-4A1E-AEE8-DFE80689E429}"/>
              </a:ext>
            </a:extLst>
          </p:cNvPr>
          <p:cNvSpPr/>
          <p:nvPr/>
        </p:nvSpPr>
        <p:spPr>
          <a:xfrm>
            <a:off x="5556250" y="10472050"/>
            <a:ext cx="8991600" cy="7325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5F6533-088C-4453-98AA-83EFB52A6E24}"/>
              </a:ext>
            </a:extLst>
          </p:cNvPr>
          <p:cNvSpPr/>
          <p:nvPr/>
        </p:nvSpPr>
        <p:spPr>
          <a:xfrm>
            <a:off x="5556250" y="8931275"/>
            <a:ext cx="8991600" cy="533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07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90300"/>
            <a:chOff x="0" y="0"/>
            <a:chExt cx="20104100" cy="11290300"/>
          </a:xfrm>
        </p:grpSpPr>
        <p:sp>
          <p:nvSpPr>
            <p:cNvPr id="3" name="object 3"/>
            <p:cNvSpPr/>
            <p:nvPr/>
          </p:nvSpPr>
          <p:spPr>
            <a:xfrm>
              <a:off x="7965254" y="3552955"/>
              <a:ext cx="4224655" cy="0"/>
            </a:xfrm>
            <a:custGeom>
              <a:avLst/>
              <a:gdLst/>
              <a:ahLst/>
              <a:cxnLst/>
              <a:rect l="l" t="t" r="r" b="b"/>
              <a:pathLst>
                <a:path w="4224655">
                  <a:moveTo>
                    <a:pt x="0" y="0"/>
                  </a:moveTo>
                  <a:lnTo>
                    <a:pt x="4224474" y="0"/>
                  </a:lnTo>
                </a:path>
              </a:pathLst>
            </a:custGeom>
            <a:ln w="2010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244" y="218604"/>
              <a:ext cx="2693612" cy="86185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939857" y="1701096"/>
            <a:ext cx="14222094" cy="305596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5000" dirty="0">
              <a:latin typeface="Times New Roman"/>
              <a:cs typeface="Times New Roman"/>
            </a:endParaRPr>
          </a:p>
          <a:p>
            <a:pPr marR="15875" algn="ctr">
              <a:lnSpc>
                <a:spcPct val="100000"/>
              </a:lnSpc>
              <a:tabLst>
                <a:tab pos="1885950" algn="l"/>
                <a:tab pos="2668270" algn="l"/>
                <a:tab pos="3249930" algn="l"/>
                <a:tab pos="6522720" algn="l"/>
              </a:tabLst>
            </a:pPr>
            <a:r>
              <a:rPr lang="en-US" sz="4950" b="1" spc="385" dirty="0">
                <a:latin typeface="Garamond"/>
                <a:cs typeface="Garamond"/>
              </a:rPr>
              <a:t>Variance and Volatility Swaps</a:t>
            </a:r>
            <a:endParaRPr lang="en-US" sz="2950" dirty="0">
              <a:latin typeface="Garamond"/>
              <a:cs typeface="Garamond"/>
            </a:endParaRPr>
          </a:p>
          <a:p>
            <a:pPr marL="2768600" marR="1629410" lvl="1" indent="-472440">
              <a:spcBef>
                <a:spcPts val="4815"/>
              </a:spcBef>
              <a:buFont typeface="Wingdings"/>
              <a:buChar char=""/>
              <a:tabLst>
                <a:tab pos="2312035" algn="l"/>
              </a:tabLst>
            </a:pPr>
            <a:r>
              <a:rPr lang="en-US" sz="2950" dirty="0">
                <a:latin typeface="Garamond"/>
                <a:cs typeface="Garamond"/>
              </a:rPr>
              <a:t>Unlike options which reflect volatility ATM, vol and var swaps provide exposure to vol on the extremes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5"/>
              </a:spcBef>
            </a:pPr>
            <a:fld id="{81D60167-4931-47E6-BA6A-407CBD079E47}" type="slidenum">
              <a:rPr spc="15" dirty="0"/>
              <a:t>9</a:t>
            </a:fld>
            <a:endParaRPr spc="15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739A82-3A29-442F-92AE-5D70B8F06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5127625"/>
            <a:ext cx="8153400" cy="532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ffects of IMPLIED VOLATILITY (IV) on Option Greek VEGA – With Past DATA  and CHARTS ~ Options Trading Beginner">
            <a:extLst>
              <a:ext uri="{FF2B5EF4-FFF2-40B4-BE49-F238E27FC236}">
                <a16:creationId xmlns:a16="http://schemas.microsoft.com/office/drawing/2014/main" id="{2B2A24C3-4569-4439-8479-D5D2890FC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872" y="5045076"/>
            <a:ext cx="8805954" cy="540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610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1078</TotalTime>
  <Words>1372</Words>
  <Application>Microsoft Office PowerPoint</Application>
  <PresentationFormat>Custom</PresentationFormat>
  <Paragraphs>165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Segoe UI</vt:lpstr>
      <vt:lpstr>Arial</vt:lpstr>
      <vt:lpstr>Times New Roman</vt:lpstr>
      <vt:lpstr>Lato Light</vt:lpstr>
      <vt:lpstr>Garamond</vt:lpstr>
      <vt:lpstr>Calibri</vt:lpstr>
      <vt:lpstr>Wingdings</vt:lpstr>
      <vt:lpstr>Office Theme</vt:lpstr>
      <vt:lpstr>PowerPoint Presentation</vt:lpstr>
      <vt:lpstr>Brain Teaser</vt:lpstr>
      <vt:lpstr>Solution: Brain Teaser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Twelve</dc:creator>
  <cp:lastModifiedBy>Cory Peshkin</cp:lastModifiedBy>
  <cp:revision>13</cp:revision>
  <dcterms:created xsi:type="dcterms:W3CDTF">2020-05-22T21:48:51Z</dcterms:created>
  <dcterms:modified xsi:type="dcterms:W3CDTF">2020-10-27T09:53:55Z</dcterms:modified>
</cp:coreProperties>
</file>