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4" r:id="rId2"/>
    <p:sldId id="257" r:id="rId3"/>
    <p:sldId id="258" r:id="rId4"/>
    <p:sldId id="259" r:id="rId5"/>
    <p:sldId id="2957" r:id="rId6"/>
    <p:sldId id="2953" r:id="rId7"/>
    <p:sldId id="2955" r:id="rId8"/>
    <p:sldId id="2986" r:id="rId9"/>
    <p:sldId id="3006" r:id="rId10"/>
    <p:sldId id="3010" r:id="rId11"/>
    <p:sldId id="2974" r:id="rId12"/>
    <p:sldId id="269" r:id="rId13"/>
    <p:sldId id="2989" r:id="rId14"/>
    <p:sldId id="2994" r:id="rId15"/>
    <p:sldId id="2990" r:id="rId16"/>
    <p:sldId id="2991" r:id="rId17"/>
    <p:sldId id="2992" r:id="rId18"/>
    <p:sldId id="2996" r:id="rId19"/>
    <p:sldId id="2963" r:id="rId20"/>
    <p:sldId id="3007" r:id="rId21"/>
    <p:sldId id="3008" r:id="rId22"/>
    <p:sldId id="3005" r:id="rId23"/>
    <p:sldId id="3009" r:id="rId24"/>
    <p:sldId id="2997" r:id="rId25"/>
    <p:sldId id="3000" r:id="rId26"/>
    <p:sldId id="2964" r:id="rId27"/>
    <p:sldId id="29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0BCE3-39E7-46C8-9275-CF77E93EBD2C}" v="38" dt="2021-03-23T08:40:42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01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449F-8F12-514C-A27D-498726B85349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26B14-62A2-1043-87FC-FEEBDCF2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6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4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7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8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5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9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37A9-D849-8148-9386-0A61BC7E2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2D6A6-5B23-FB4C-8A07-24EA063DB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DA35D-7B04-5941-A51B-D6981E3E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BAEE1-370A-9D48-91AF-281D3DDE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55549-E54A-0A44-8F48-FE47B410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0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AD95-6EB2-C148-98C9-3B9D4C58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6D81C-E3C5-8A42-93F8-BAD19086C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CF021-DD21-3344-9237-E3E9BD06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2FD4-0A5B-544C-83EB-3DCE3B4E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C345-89F8-E946-BB03-A3B6A5CD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0B394-6456-094F-815B-4D66F4CE7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89921-39D7-444C-B43A-88D71CB70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EB23A-ACE2-2249-A4C5-4BD4F5DD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E0E01-432E-7F41-B609-6F12B0D7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6641A-4590-F64C-AC2C-B71D33AA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0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0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5623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03E-3C2D-7943-8FF6-FB2701E1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226ED-62B6-484B-BDD9-BBD4072F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EE343-FD86-D140-864E-48F9FABB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CE93-6E83-A342-A647-417A9EA5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8E0E8-1C07-854A-B536-669713D3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FFC0-7B7B-AB4B-B576-58280182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49761-E3B2-0C44-B74B-3AD8469B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5277-6613-BC4D-A57D-1FFD6BA8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59AC5-D20A-8C45-894E-3665E739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C2E4-B7B5-C94A-BDAF-132C038F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BCA4-5245-5E47-9BAC-9F99E702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609E1-8DB9-E84B-A367-B3AC40237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F6FF2-C869-9349-8A94-E3E73439C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9CA14-9FDC-FB4F-A7A9-D17A50B7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A2CBD-1B18-FF4A-AEC8-76348E91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B92D1-3344-4E48-A34C-D2333BDD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E44C-9E80-2A4A-9ED1-D4825CF7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46B36-B7EC-214F-A15B-EA1ACB29E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4E8A0-31FA-5D47-94C5-33CA05E54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41D16-91D3-7C4A-839E-89CB8836B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20015-3900-C345-9BB9-F326AECF4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1A313-F58D-A748-B087-BAEC4473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52F39-5A61-D14C-B14C-0869836E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79C3D-068B-2346-B100-0843196B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1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A095-C4E3-0B46-B3D9-3801FFC3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E31D8-314F-E649-B031-0A58C6AD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CA30F-6861-9E45-8D67-80AF9525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28961-D476-EB46-8A39-984C9DF1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36BCE-B575-0342-AF66-A552F71D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B39FE-A971-6D40-8E27-9BB704C6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30C63-8EA8-FE4B-A84D-FF99E736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9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7239-536E-0F45-A548-1D57AE54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79CB0-774E-D840-B5B9-DA9D6259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DF71E-FBDA-F348-A1AC-9494D2964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5106A-317B-3D48-B269-8574A4E3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2EB11-6613-6044-9BBD-47F402EB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789C6-52BD-9E48-8B5E-FABB350A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0624-2216-A340-828C-3472DFFE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2D342-5D4F-2448-8600-B362CD988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68970-8B43-6244-8772-2C457C87D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CCFA3-B5D0-784C-BAA5-926882AA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EBB20-D4BA-1348-9B92-4ED0DB97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8DCD8-851A-1849-8933-610EBB8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5E750-00BE-2B4E-B349-7BDFBCA3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51C46-CB89-DE40-949D-90AA3280F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9620-C31F-C64D-8440-5EFC0833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B4C1-B130-F14D-9908-4270668D7CB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F1FF1-4E04-6247-B193-B33908BFD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C6A57-319D-5147-B251-07F13BDAB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skd359@stern.nyu.edu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connor.sheehy@stern.nyu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lex.poon@stern.nyu.edu" TargetMode="External"/><Relationship Id="rId5" Type="http://schemas.openxmlformats.org/officeDocument/2006/relationships/hyperlink" Target="mailto:rer407@stern.nyu.edu" TargetMode="Externa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09" y="687"/>
            <a:ext cx="12186383" cy="6856627"/>
          </a:xfrm>
          <a:prstGeom prst="rect">
            <a:avLst/>
          </a:prstGeom>
          <a:solidFill>
            <a:srgbClr val="3E58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2A8C946-CC9F-4E44-A916-CB423880A0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68000"/>
          </a:blip>
          <a:srcRect t="7" b="7"/>
          <a:stretch>
            <a:fillRect/>
          </a:stretch>
        </p:blipFill>
        <p:spPr>
          <a:xfrm>
            <a:off x="2809" y="688"/>
            <a:ext cx="12191144" cy="6856626"/>
          </a:xfrm>
        </p:spPr>
      </p:pic>
      <p:sp>
        <p:nvSpPr>
          <p:cNvPr id="19" name="TextBox 18"/>
          <p:cNvSpPr txBox="1"/>
          <p:nvPr/>
        </p:nvSpPr>
        <p:spPr>
          <a:xfrm>
            <a:off x="1185438" y="4171792"/>
            <a:ext cx="10029679" cy="74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45" b="1" spc="-6" dirty="0">
                <a:solidFill>
                  <a:schemeClr val="bg1"/>
                </a:solidFill>
                <a:latin typeface="Garamond"/>
                <a:ea typeface="Lato Thin" charset="0"/>
                <a:cs typeface="Lato Thin" charset="0"/>
              </a:rPr>
              <a:t>Intro to Sovereign Debt and Restructuring</a:t>
            </a:r>
            <a:endParaRPr lang="en-US" sz="4245" b="1" dirty="0">
              <a:solidFill>
                <a:schemeClr val="bg1"/>
              </a:solidFill>
              <a:latin typeface="Garamond" panose="02020404030301010803" pitchFamily="18" charset="0"/>
              <a:ea typeface="Lato Thin" charset="0"/>
              <a:cs typeface="Lato Thi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2535C7-85DA-9046-8E03-4F182540E5E0}"/>
              </a:ext>
            </a:extLst>
          </p:cNvPr>
          <p:cNvSpPr/>
          <p:nvPr/>
        </p:nvSpPr>
        <p:spPr>
          <a:xfrm>
            <a:off x="-50928" y="4064254"/>
            <a:ext cx="12295422" cy="10305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8A0A7C-4C3E-2540-B28D-7F5211542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82" y="133198"/>
            <a:ext cx="2238765" cy="7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1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5668611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Role of the IMF</a:t>
            </a:r>
            <a:endParaRPr lang="en-US" sz="2911" dirty="0">
              <a:latin typeface="Garamond"/>
              <a:cs typeface="Garamond"/>
            </a:endParaRPr>
          </a:p>
          <a:p>
            <a:pPr marL="1115145" marR="733932">
              <a:lnSpc>
                <a:spcPct val="100699"/>
              </a:lnSpc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The International Monetary Fund is a global lender of last resort: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The IMF provides countries in financial distress with emergency funding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In return, the IMF usually requires countries to pursue economic reforms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Reforms can include running larger fiscal surpluses or passing specific laws 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The IMF typically plays a key role in restructurings: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Many distressed sovereigns tend to be nations in an acute financial crisis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As such, they typically opt to receive funding from the IMF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Reaching a funding program with the IMF is generally positive for creditors 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The IMF can also mandate a restructuring for aid: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IMF bylaws preclude the Fund from “lending into arrears” (LIA)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In other words, the IMF cannot lend to countries whose debt is unsustainable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To receive aid, a country must then pursue a restructuring 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The IMF lends at lower interest rates than the market: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Despite this, reforms are often politically difficult, especially on spending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If certain conditions are not met, the IMF can delay funding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To incentivize compliance, the IMF lends in different tranches  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10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73937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"/>
              <a:ext cx="20104099" cy="113071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9508" y="2925147"/>
            <a:ext cx="3569934" cy="54599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8"/>
              </a:spcBef>
              <a:tabLst>
                <a:tab pos="1731248" algn="l"/>
              </a:tabLst>
            </a:pPr>
            <a:r>
              <a:rPr lang="en-US" sz="3500" b="1" spc="263" dirty="0">
                <a:solidFill>
                  <a:srgbClr val="FFFFFF"/>
                </a:solidFill>
                <a:latin typeface="Garamond" panose="02020404030301010803" pitchFamily="18" charset="0"/>
              </a:rPr>
              <a:t>Greece</a:t>
            </a:r>
            <a:endParaRPr sz="3500" b="1" spc="-3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136017" cy="3720879"/>
            <a:chOff x="246244" y="218604"/>
            <a:chExt cx="11767820" cy="6136005"/>
          </a:xfrm>
        </p:grpSpPr>
        <p:sp>
          <p:nvSpPr>
            <p:cNvPr id="7" name="object 7"/>
            <p:cNvSpPr/>
            <p:nvPr/>
          </p:nvSpPr>
          <p:spPr>
            <a:xfrm>
              <a:off x="7789364" y="6344563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11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39064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Greece: Causes of 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390283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Fiscal Imbalances were wide throughout the 2000s: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Greece had, for some time, run substantial fiscal deficits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A higher revised deficit in 2009 caused initial instability in credit markets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Entry into the Eurozone: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The establishment of the euro removed Greece’s monetary sovereignty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Euro area members do not pursue individual monetary policies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As such, there was no scope for using monetary stimulus nationally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Effects of the 2008 Financial Crisis: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Greece entered with limited fiscal space and no monetary policy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Greek unemployment rose to levels above the Great Depression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As a result, Greece had a de-facto, classic “FX debt” crisis: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Greece had no control of the currency debt was issued in (euros)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Greece had limited, if any, “reserves” that it could use to back debts </a:t>
            </a:r>
          </a:p>
          <a:p>
            <a:pPr marL="456815" lvl="1">
              <a:spcBef>
                <a:spcPts val="73"/>
              </a:spcBef>
              <a:tabLst>
                <a:tab pos="286488" algn="l"/>
              </a:tabLst>
            </a:pPr>
            <a:endParaRPr lang="en-US" sz="1300" dirty="0">
              <a:latin typeface="Garamond"/>
              <a:cs typeface="Garamond"/>
            </a:endParaRPr>
          </a:p>
          <a:p>
            <a:pPr marL="456815" lvl="1">
              <a:spcBef>
                <a:spcPts val="73"/>
              </a:spcBef>
              <a:tabLst>
                <a:tab pos="286488" algn="l"/>
              </a:tabLst>
            </a:pPr>
            <a:endParaRPr lang="en-US" sz="1300" dirty="0">
              <a:latin typeface="Garamond"/>
              <a:cs typeface="Garamond"/>
            </a:endParaRP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300" dirty="0">
              <a:latin typeface="Garamond"/>
              <a:cs typeface="Garamond"/>
            </a:endParaRP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500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12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36514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Crisis/RX Timeline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13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E22E43BC-DD41-4EBC-A7D5-8030DE20B742}"/>
              </a:ext>
            </a:extLst>
          </p:cNvPr>
          <p:cNvSpPr txBox="1"/>
          <p:nvPr/>
        </p:nvSpPr>
        <p:spPr>
          <a:xfrm>
            <a:off x="2972410" y="2454767"/>
            <a:ext cx="5593833" cy="294859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b="1" dirty="0">
                <a:latin typeface="Garamond"/>
                <a:cs typeface="Garamond"/>
              </a:rPr>
              <a:t>Oct-09: </a:t>
            </a:r>
            <a:r>
              <a:rPr lang="en-US" sz="1500" dirty="0">
                <a:latin typeface="Garamond"/>
                <a:cs typeface="Garamond"/>
              </a:rPr>
              <a:t>Greece revises its deficit higher from 7% to 12% of GDP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Greek credit spreads rise from 300 bps to &gt;900 bps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Effectively, Greece loses market access and cannot roll over debts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b="1" dirty="0">
                <a:latin typeface="Garamond"/>
                <a:cs typeface="Garamond"/>
              </a:rPr>
              <a:t>May-10: </a:t>
            </a:r>
            <a:r>
              <a:rPr lang="en-US" sz="1500" dirty="0">
                <a:latin typeface="Garamond"/>
                <a:cs typeface="Garamond"/>
              </a:rPr>
              <a:t>Greece receives its first three-year bailout package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Moody’s downgrades Greece in mid-June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Credit spreads are back &gt;800 bps by July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b="1" dirty="0">
                <a:latin typeface="Garamond"/>
                <a:cs typeface="Garamond"/>
              </a:rPr>
              <a:t>Oct 2010: </a:t>
            </a:r>
            <a:r>
              <a:rPr lang="en-US" sz="1500" dirty="0">
                <a:latin typeface="Garamond"/>
                <a:cs typeface="Garamond"/>
              </a:rPr>
              <a:t>Eurozone accepts possibility of a sovereign default 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b="1" dirty="0">
                <a:latin typeface="Garamond"/>
                <a:cs typeface="Garamond"/>
              </a:rPr>
              <a:t>June 2011: </a:t>
            </a:r>
            <a:r>
              <a:rPr lang="en-US" sz="1500" dirty="0">
                <a:latin typeface="Garamond"/>
                <a:cs typeface="Garamond"/>
              </a:rPr>
              <a:t>First offer – creditors &amp; EU propose a first offer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Propose four bond offerings with varying terms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However, proposal only covers bonds maturing in &lt;9y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b="1" dirty="0">
                <a:latin typeface="Garamond"/>
                <a:cs typeface="Garamond"/>
              </a:rPr>
              <a:t>Oct 2011: </a:t>
            </a:r>
            <a:r>
              <a:rPr lang="en-US" sz="1500" dirty="0">
                <a:latin typeface="Garamond"/>
                <a:cs typeface="Garamond"/>
              </a:rPr>
              <a:t>Second offer – EU leaders offer steeper terms to creditors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One package offered to all bondholders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b="1" dirty="0">
                <a:latin typeface="Garamond"/>
                <a:cs typeface="Garamond"/>
              </a:rPr>
              <a:t>Feb 2012: </a:t>
            </a:r>
            <a:r>
              <a:rPr lang="en-US" sz="1500" dirty="0">
                <a:latin typeface="Garamond"/>
                <a:cs typeface="Garamond"/>
              </a:rPr>
              <a:t>Creditor committee accepts the EU offer </a:t>
            </a:r>
          </a:p>
        </p:txBody>
      </p:sp>
    </p:spTree>
    <p:extLst>
      <p:ext uri="{BB962C8B-B14F-4D97-AF65-F5344CB8AC3E}">
        <p14:creationId xmlns:p14="http://schemas.microsoft.com/office/powerpoint/2010/main" val="52637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04" y="-5976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Key Features of Greece 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14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E22E43BC-DD41-4EBC-A7D5-8030DE20B742}"/>
              </a:ext>
            </a:extLst>
          </p:cNvPr>
          <p:cNvSpPr txBox="1"/>
          <p:nvPr/>
        </p:nvSpPr>
        <p:spPr>
          <a:xfrm>
            <a:off x="2972410" y="2454767"/>
            <a:ext cx="5593833" cy="386166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b="1" dirty="0">
                <a:latin typeface="Garamond"/>
                <a:cs typeface="Garamond"/>
              </a:rPr>
              <a:t>Domestic Political Volatility: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Far-left SYRIZA won elections in 2015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Elections preceded in a major standoff with the IMF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Greece finally exited its last IMF program in 2018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b="1" dirty="0">
                <a:latin typeface="Garamond"/>
                <a:cs typeface="Garamond"/>
              </a:rPr>
              <a:t>Tensions between the EU and the IMF: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IMF continuously pushed for more debt reduction by the EU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EU stakeholders, particularly Germany, resisted these moves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b="1" dirty="0">
                <a:latin typeface="Garamond"/>
                <a:cs typeface="Garamond"/>
              </a:rPr>
              <a:t>Harsh Treatment of Creditors/Bondholders: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Only Iraq, Argentina, and Serbia achieved greater debt relief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b="1" dirty="0">
                <a:latin typeface="Garamond"/>
                <a:cs typeface="Garamond"/>
              </a:rPr>
              <a:t>Retrofitted Collective Action Clauses: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A very neat feature, but are unlikely to be replicated in the future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These were largely a function of the Greek domestic law system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Power of holdout creditors has greatly increased since this </a:t>
            </a:r>
          </a:p>
          <a:p>
            <a:pPr>
              <a:spcBef>
                <a:spcPts val="73"/>
              </a:spcBef>
              <a:tabLst>
                <a:tab pos="286488" algn="l"/>
              </a:tabLst>
            </a:pPr>
            <a:endParaRPr lang="en-US" sz="1500" b="1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500" b="1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500" b="1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5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7437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New Debt Schedule 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15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4B185C-41A4-4580-BE1A-42DDA9CA3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000" y="1928967"/>
            <a:ext cx="6680962" cy="40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8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-11952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Trading Behavior 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16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0240D1-BA4B-4D50-8BB7-599F7A3C7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005" y="2269172"/>
            <a:ext cx="5838952" cy="3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-11952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Shifting Capital Structure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17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86C47C-4784-4572-AE2D-89585FC3E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450" y="2296559"/>
            <a:ext cx="6342062" cy="37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9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"/>
              <a:ext cx="20104099" cy="113071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9508" y="2925147"/>
            <a:ext cx="3569934" cy="54599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8"/>
              </a:spcBef>
              <a:tabLst>
                <a:tab pos="1731248" algn="l"/>
              </a:tabLst>
            </a:pPr>
            <a:r>
              <a:rPr lang="en-US" sz="3500" b="1" spc="-3" dirty="0">
                <a:solidFill>
                  <a:srgbClr val="FFFFFF"/>
                </a:solidFill>
                <a:latin typeface="Garamond" panose="02020404030301010803" pitchFamily="18" charset="0"/>
              </a:rPr>
              <a:t>Argentina</a:t>
            </a:r>
            <a:endParaRPr sz="3500" b="1" spc="-3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136017" cy="3720879"/>
            <a:chOff x="246244" y="218604"/>
            <a:chExt cx="11767820" cy="6136005"/>
          </a:xfrm>
        </p:grpSpPr>
        <p:sp>
          <p:nvSpPr>
            <p:cNvPr id="7" name="object 7"/>
            <p:cNvSpPr/>
            <p:nvPr/>
          </p:nvSpPr>
          <p:spPr>
            <a:xfrm>
              <a:off x="7789364" y="6344563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18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140513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Sowing the Seeds of Crisis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411763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Menem introduced a convertibility plan: 1 ARS = 1 USD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The peg was designed to contain inflation and force discipline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To be maintained, Argentina had to maintain FX reserves 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Initially, this worked, but gave way to higher borrowing </a:t>
            </a:r>
            <a:r>
              <a:rPr lang="en-US" sz="1789" dirty="0">
                <a:latin typeface="Garamond"/>
                <a:cs typeface="Garamond"/>
              </a:rPr>
              <a:t>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Argentine debt rose and the peso became overvalued: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Convertibility reduced Argentine export competitiveness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Menem’s convertibility plan created a similar straitjacket: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High debt levels prevented the government from fiscal stimulus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The peg to the dollar prevented monetary policy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Cutting spending would only deepen the hit of the recession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90" dirty="0">
                <a:latin typeface="Garamond"/>
                <a:cs typeface="Garamond"/>
              </a:rPr>
              <a:t>Argentina defaulted in 2001 on its debt, owing</a:t>
            </a:r>
            <a:r>
              <a:rPr lang="en-US" sz="1500" dirty="0">
                <a:latin typeface="Garamond"/>
                <a:cs typeface="Garamond"/>
              </a:rPr>
              <a:t>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$81.8b to private creditors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$9.3b to Paris Club creditors (i.e., Western governments)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$9.5b to the International Monetary Fund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500" dirty="0">
              <a:latin typeface="Garamond"/>
              <a:cs typeface="Garamond"/>
            </a:endParaRP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500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19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05894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50" y="132562"/>
            <a:ext cx="1633409" cy="5226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48681" y="1569413"/>
            <a:ext cx="256183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5738482" y="883982"/>
            <a:ext cx="5585362" cy="46937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9276" algn="ctr">
              <a:spcBef>
                <a:spcPts val="58"/>
              </a:spcBef>
              <a:tabLst>
                <a:tab pos="1210256" algn="l"/>
              </a:tabLst>
            </a:pPr>
            <a:r>
              <a:rPr sz="3002" b="1" spc="233" dirty="0">
                <a:solidFill>
                  <a:srgbClr val="242424"/>
                </a:solidFill>
                <a:latin typeface="Garamond"/>
                <a:cs typeface="Garamond"/>
              </a:rPr>
              <a:t>Brain	</a:t>
            </a:r>
            <a:r>
              <a:rPr sz="3002" b="1" spc="200" dirty="0">
                <a:solidFill>
                  <a:srgbClr val="242424"/>
                </a:solidFill>
                <a:latin typeface="Garamond"/>
                <a:cs typeface="Garamond"/>
              </a:rPr>
              <a:t>Teaser</a:t>
            </a:r>
            <a:endParaRPr lang="en-US" sz="3002" b="1" spc="200" dirty="0">
              <a:solidFill>
                <a:srgbClr val="242424"/>
              </a:solidFill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1695881"/>
            <a:ext cx="5055645" cy="45406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</a:t>
            </a:fld>
            <a:endParaRPr spc="9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44C02C-57CA-5E43-B50B-402894099C65}"/>
              </a:ext>
            </a:extLst>
          </p:cNvPr>
          <p:cNvSpPr/>
          <p:nvPr/>
        </p:nvSpPr>
        <p:spPr>
          <a:xfrm>
            <a:off x="5819166" y="1672928"/>
            <a:ext cx="542086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Garamond"/>
                <a:cs typeface="Garamond"/>
              </a:rPr>
              <a:t>There are 8 people sitting in a room at an investment bank. 4 of them are traders and 4 of them are bankers. They are split off into 4 teams of 2 for team-building exercises. What is the probability that each group of 2 has 1 trader and 1 banker?</a:t>
            </a:r>
          </a:p>
        </p:txBody>
      </p:sp>
    </p:spTree>
    <p:extLst>
      <p:ext uri="{BB962C8B-B14F-4D97-AF65-F5344CB8AC3E}">
        <p14:creationId xmlns:p14="http://schemas.microsoft.com/office/powerpoint/2010/main" val="111363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-4945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0890" y="1459915"/>
            <a:ext cx="6488830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Kirchner Era – 2005, 2010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334203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Argentina issued a unilateral offer in 2005: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Of the $81.8b, $62.3b was exchanged into $35.2b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This represented a low recovery rate of 27-30% on an NPV basis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Argentina passed the Lock Law to ban revising these terms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The exchange had a very high non-participation rate (24%)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Economic recovery was unusually strong: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FX reserves grew from $10.2b in 2002 to $52.2b in 2010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Economy grew at an average rate of 8.5% from 2003-08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Argentina subsequently issued a new offer in 2010: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$12.4b of the eligible $18.4b of bonds were exchanged (67.7%)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After the offer, 91.3% of total defaulted debt was exchanged </a:t>
            </a:r>
          </a:p>
          <a:p>
            <a:pPr marL="456815" lvl="1">
              <a:spcBef>
                <a:spcPts val="73"/>
              </a:spcBef>
              <a:tabLst>
                <a:tab pos="286488" algn="l"/>
              </a:tabLst>
            </a:pPr>
            <a:endParaRPr lang="en-US" sz="1500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20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8089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0890" y="1459915"/>
            <a:ext cx="6488830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Holdout Creditors - Elliott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81022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Holdouts challenged Argentina under </a:t>
            </a:r>
            <a:r>
              <a:rPr lang="en-US" sz="1789" i="1" dirty="0" err="1">
                <a:latin typeface="Garamond"/>
                <a:cs typeface="Garamond"/>
              </a:rPr>
              <a:t>pari</a:t>
            </a:r>
            <a:r>
              <a:rPr lang="en-US" sz="1789" i="1" dirty="0">
                <a:latin typeface="Garamond"/>
                <a:cs typeface="Garamond"/>
              </a:rPr>
              <a:t> passu </a:t>
            </a:r>
            <a:endParaRPr lang="en-US" sz="1789" dirty="0">
              <a:latin typeface="Garamond"/>
              <a:cs typeface="Garamond"/>
            </a:endParaRP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i="1" dirty="0">
                <a:latin typeface="Garamond"/>
                <a:cs typeface="Garamond"/>
              </a:rPr>
              <a:t>Pari passu </a:t>
            </a:r>
            <a:r>
              <a:rPr lang="en-US" sz="1500" dirty="0">
                <a:latin typeface="Garamond"/>
                <a:cs typeface="Garamond"/>
              </a:rPr>
              <a:t>holds that equal creditors must be treated equally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Since the offer, Argentina remained current on exchanged debt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By not paying holdouts, they argued they were subordinated </a:t>
            </a: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Argentina defaulted again in 2014, but </a:t>
            </a:r>
            <a:r>
              <a:rPr lang="en-US" sz="1789" i="1" dirty="0">
                <a:latin typeface="Garamond"/>
                <a:cs typeface="Garamond"/>
              </a:rPr>
              <a:t>technically </a:t>
            </a:r>
            <a:endParaRPr lang="en-US" sz="1789" dirty="0">
              <a:latin typeface="Garamond"/>
              <a:cs typeface="Garamond"/>
            </a:endParaRP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Judge </a:t>
            </a:r>
            <a:r>
              <a:rPr lang="en-US" sz="1500" dirty="0" err="1">
                <a:latin typeface="Garamond"/>
                <a:cs typeface="Garamond"/>
              </a:rPr>
              <a:t>Griesa</a:t>
            </a:r>
            <a:r>
              <a:rPr lang="en-US" sz="1500" dirty="0">
                <a:latin typeface="Garamond"/>
                <a:cs typeface="Garamond"/>
              </a:rPr>
              <a:t> upheld the legal reasoning of the holdout creditors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 err="1">
                <a:latin typeface="Garamond"/>
                <a:cs typeface="Garamond"/>
              </a:rPr>
              <a:t>Griesa</a:t>
            </a:r>
            <a:r>
              <a:rPr lang="en-US" sz="1500" dirty="0">
                <a:latin typeface="Garamond"/>
                <a:cs typeface="Garamond"/>
              </a:rPr>
              <a:t> went one step further in blocking such payments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Reformist candidate, Mauricio </a:t>
            </a:r>
            <a:r>
              <a:rPr lang="en-US" sz="1789" dirty="0" err="1">
                <a:latin typeface="Garamond"/>
                <a:cs typeface="Garamond"/>
              </a:rPr>
              <a:t>Macri</a:t>
            </a:r>
            <a:r>
              <a:rPr lang="en-US" sz="1789" dirty="0">
                <a:latin typeface="Garamond"/>
                <a:cs typeface="Garamond"/>
              </a:rPr>
              <a:t>, won 2015 elections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 err="1">
                <a:latin typeface="Garamond"/>
                <a:cs typeface="Garamond"/>
              </a:rPr>
              <a:t>Macri</a:t>
            </a:r>
            <a:r>
              <a:rPr lang="en-US" sz="1500" dirty="0">
                <a:latin typeface="Garamond"/>
                <a:cs typeface="Garamond"/>
              </a:rPr>
              <a:t> agreed to finally return to negotiations with holdouts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 err="1">
                <a:latin typeface="Garamond"/>
                <a:cs typeface="Garamond"/>
              </a:rPr>
              <a:t>Macri</a:t>
            </a:r>
            <a:r>
              <a:rPr lang="en-US" sz="1500" dirty="0">
                <a:latin typeface="Garamond"/>
                <a:cs typeface="Garamond"/>
              </a:rPr>
              <a:t> paid $4.65b, equivalent to 75% of the $5.9b left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This recovery rate was significantly higher than prior offers 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21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33792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The Fall of </a:t>
            </a:r>
            <a:r>
              <a:rPr lang="en-US" sz="3000" b="1" spc="224" dirty="0" err="1">
                <a:latin typeface="Garamond" panose="02020404030301010803" pitchFamily="18" charset="0"/>
              </a:rPr>
              <a:t>Macri</a:t>
            </a:r>
            <a:r>
              <a:rPr lang="en-US" sz="3000" b="1" spc="224" dirty="0">
                <a:latin typeface="Garamond" panose="02020404030301010803" pitchFamily="18" charset="0"/>
              </a:rPr>
              <a:t> 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32975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Argentina entered dire straits once again in 2018: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 err="1">
                <a:latin typeface="Garamond"/>
                <a:cs typeface="Garamond"/>
              </a:rPr>
              <a:t>Macri</a:t>
            </a:r>
            <a:r>
              <a:rPr lang="en-US" sz="1500" dirty="0">
                <a:latin typeface="Garamond"/>
                <a:cs typeface="Garamond"/>
              </a:rPr>
              <a:t> lacked a majority in govt, sparing fiscal reforms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 err="1">
                <a:latin typeface="Garamond"/>
                <a:cs typeface="Garamond"/>
              </a:rPr>
              <a:t>Macri</a:t>
            </a:r>
            <a:r>
              <a:rPr lang="en-US" sz="1500" dirty="0">
                <a:latin typeface="Garamond"/>
                <a:cs typeface="Garamond"/>
              </a:rPr>
              <a:t> issued $56b in external debt from 2016-18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Capital inflows led to overvalued peso, widening CA deficit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In 2018, IMF provided its </a:t>
            </a:r>
            <a:r>
              <a:rPr lang="en-US" sz="1500" b="1" dirty="0">
                <a:latin typeface="Garamond"/>
                <a:cs typeface="Garamond"/>
              </a:rPr>
              <a:t>largest ever program ($57b)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Central bank raised rates as high as </a:t>
            </a:r>
            <a:r>
              <a:rPr lang="en-US" sz="1500" b="1" dirty="0">
                <a:latin typeface="Garamond"/>
                <a:cs typeface="Garamond"/>
              </a:rPr>
              <a:t>60% </a:t>
            </a:r>
            <a:r>
              <a:rPr lang="en-US" sz="1500" dirty="0">
                <a:latin typeface="Garamond"/>
                <a:cs typeface="Garamond"/>
              </a:rPr>
              <a:t>to defend the peso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Alberto Fernandez won an upset victory in 2019 elections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Fernandez had run with Cristina Fernandez de Kirchner as VP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Bond prices tumbled after this victory, anticipating a default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Fernandez sought to treat creditors friendlier than Kirchner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Fernandez emphasized Argentina’s position as a liquidity crisis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Explicitly referenced the terms of the Uruguay restructuring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Fernandez sought a deal with creditors on March 31, 2020 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22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311687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Fernandez’s Restructuring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363019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Argentina’s 2020 restructuring achieved strong results: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Bondholders tendered 93.55% of eligible bonds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These cleared the necessary CAC threshold, enabling a deal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This only covered debt to private bondholders, not the IMF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Government’s next objective was to reach an IMF deal: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This objective has been complicated by necessary reforms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Fernandez has been reluctant to act ahead of midterms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Govt has provided significant fiscal support during COVID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Original deadline of May 2021 is almost certain to be broken </a:t>
            </a:r>
            <a:r>
              <a:rPr lang="en-US" sz="1789" dirty="0">
                <a:latin typeface="Garamond"/>
                <a:cs typeface="Garamond"/>
              </a:rPr>
              <a:t>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Midterm elections in Argentina are set for October 2021: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Fernandez, a politically weak, has largely given way to Cristina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His popularity has sunk because of COVID-19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This has made Fernandez more reliant on Cristina’s faction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23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313320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"/>
              <a:ext cx="20104099" cy="113071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9508" y="2925147"/>
            <a:ext cx="3569934" cy="54599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8"/>
              </a:spcBef>
              <a:tabLst>
                <a:tab pos="1731248" algn="l"/>
              </a:tabLst>
            </a:pPr>
            <a:r>
              <a:rPr lang="en-US" sz="3500" b="1" spc="-3" dirty="0">
                <a:solidFill>
                  <a:srgbClr val="FFFFFF"/>
                </a:solidFill>
                <a:latin typeface="Garamond" panose="02020404030301010803" pitchFamily="18" charset="0"/>
              </a:rPr>
              <a:t>Uruguay</a:t>
            </a:r>
            <a:endParaRPr sz="3500" b="1" spc="-3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136017" cy="3720879"/>
            <a:chOff x="246244" y="218604"/>
            <a:chExt cx="11767820" cy="6136005"/>
          </a:xfrm>
        </p:grpSpPr>
        <p:sp>
          <p:nvSpPr>
            <p:cNvPr id="7" name="object 7"/>
            <p:cNvSpPr/>
            <p:nvPr/>
          </p:nvSpPr>
          <p:spPr>
            <a:xfrm>
              <a:off x="7789364" y="6344563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24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968171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04" y="374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Causes of Distress 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25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E22E43BC-DD41-4EBC-A7D5-8030DE20B742}"/>
              </a:ext>
            </a:extLst>
          </p:cNvPr>
          <p:cNvSpPr txBox="1"/>
          <p:nvPr/>
        </p:nvSpPr>
        <p:spPr>
          <a:xfrm>
            <a:off x="2972410" y="2454767"/>
            <a:ext cx="5593833" cy="383089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Uruguay’s banking sector grew to be heavily dollarized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FX loans grew from 58% of lending in 1995 to 87% in 2002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Bank deposits also grew to be heavily dollarized (90% of deposits)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Argentine capital controls kicked off deposit outflows: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Argentine deposits often store their dollars in Uruguay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Argentine depositors suddenly withdrew their deposits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These flows eventually extended to resident depositors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Dollarization challenged the central bank’s role: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FX-denominated outflows strained the central bank’s FX reserves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The FX reserves at the time backed the peg of the Uruguayan peso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The peso ultimately had to be floated due to reduction in reserves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Devaluation led to a significant rise in debt/GDP: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Debt/GDP ratio jumped from 54% in 2001 to 94% in 2002 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Govt faced large upcoming debt amortizations in 2003-07 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500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500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5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0185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-1467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224" dirty="0">
                <a:latin typeface="Garamond" panose="02020404030301010803" pitchFamily="18" charset="0"/>
              </a:rPr>
              <a:t>Uruguay Terms 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334357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06149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Bondholders were faced with two options: 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b="1" dirty="0">
                <a:latin typeface="Garamond"/>
                <a:cs typeface="Garamond"/>
              </a:rPr>
              <a:t>Option I – </a:t>
            </a:r>
            <a:r>
              <a:rPr lang="en-US" sz="1300" dirty="0">
                <a:latin typeface="Garamond"/>
                <a:cs typeface="Garamond"/>
              </a:rPr>
              <a:t>Maturity Extension: same bonds with a 5-year extension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b="1" dirty="0">
                <a:latin typeface="Garamond"/>
                <a:cs typeface="Garamond"/>
              </a:rPr>
              <a:t>Option II </a:t>
            </a:r>
            <a:r>
              <a:rPr lang="en-US" sz="1300" dirty="0">
                <a:latin typeface="Garamond"/>
                <a:cs typeface="Garamond"/>
              </a:rPr>
              <a:t>– A Basket of Bonds </a:t>
            </a:r>
            <a:endParaRPr lang="en-US" sz="1300" b="1" dirty="0">
              <a:latin typeface="Garamond"/>
              <a:cs typeface="Garamond"/>
            </a:endParaRPr>
          </a:p>
          <a:p>
            <a:pPr marL="106149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Basket included three external and four domestic bonds: 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Maturities ranged from 7 years to 30 years 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Step up coupons were tailored to appeal to floating rate bondholders</a:t>
            </a:r>
            <a:endParaRPr lang="en-US" sz="1500" dirty="0">
              <a:latin typeface="Garamond"/>
              <a:cs typeface="Garamond"/>
            </a:endParaRPr>
          </a:p>
          <a:p>
            <a:pPr marL="106149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Uruguay had made aggressive use of exit consents 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Exit consents are a tool to help boost participation in restructurings 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Uruguay proposed stripping bondholders of specific legal rights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Removals included sovereign immunity, listing requirement, &amp; cross defaults</a:t>
            </a:r>
          </a:p>
          <a:p>
            <a:pPr marL="106149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500" dirty="0">
                <a:latin typeface="Garamond"/>
                <a:cs typeface="Garamond"/>
              </a:rPr>
              <a:t>These bonds did not have any form of a principal haircut 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The outcome was very friendly to creditors 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300" dirty="0">
                <a:latin typeface="Garamond"/>
                <a:cs typeface="Garamond"/>
              </a:rPr>
              <a:t>The offers received a 93% participation rate from creditors </a:t>
            </a:r>
          </a:p>
          <a:p>
            <a:pPr>
              <a:spcBef>
                <a:spcPts val="73"/>
              </a:spcBef>
              <a:tabLst>
                <a:tab pos="286488" algn="l"/>
              </a:tabLst>
            </a:pPr>
            <a:endParaRPr lang="en-US" sz="1300" dirty="0">
              <a:latin typeface="Garamond"/>
              <a:cs typeface="Garamond"/>
            </a:endParaRPr>
          </a:p>
          <a:p>
            <a:pPr>
              <a:spcBef>
                <a:spcPts val="73"/>
              </a:spcBef>
              <a:tabLst>
                <a:tab pos="286488" algn="l"/>
              </a:tabLst>
            </a:pPr>
            <a:endParaRPr lang="en-US" sz="1500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26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360518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FF1625-6018-0746-8BA8-E23E139D8CE1}"/>
              </a:ext>
            </a:extLst>
          </p:cNvPr>
          <p:cNvSpPr/>
          <p:nvPr/>
        </p:nvSpPr>
        <p:spPr>
          <a:xfrm>
            <a:off x="428" y="884747"/>
            <a:ext cx="12186383" cy="1394312"/>
          </a:xfrm>
          <a:prstGeom prst="rect">
            <a:avLst/>
          </a:prstGeom>
          <a:solidFill>
            <a:srgbClr val="3E587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2" y="133198"/>
            <a:ext cx="1633369" cy="52267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99D9D17-C84E-7643-94D7-ECC1209407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alphaModFix amt="81000"/>
          </a:blip>
          <a:srcRect t="31700" b="31700"/>
          <a:stretch>
            <a:fillRect/>
          </a:stretch>
        </p:blipFill>
        <p:spPr>
          <a:xfrm>
            <a:off x="-4333" y="870991"/>
            <a:ext cx="12191144" cy="1394339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4726432" y="2521707"/>
            <a:ext cx="2769925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9" b="1" spc="3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Get in Touch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/>
          <p:nvPr/>
        </p:nvCxnSpPr>
        <p:spPr>
          <a:xfrm>
            <a:off x="4830528" y="3192756"/>
            <a:ext cx="2561711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8A487D6-5338-D441-B4CA-C27307B03263}"/>
              </a:ext>
            </a:extLst>
          </p:cNvPr>
          <p:cNvSpPr/>
          <p:nvPr/>
        </p:nvSpPr>
        <p:spPr>
          <a:xfrm>
            <a:off x="1886247" y="3397832"/>
            <a:ext cx="8450272" cy="3138507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Feel free to reach out to us over Facebook or email if you have any questions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  <a:hlinkClick r:id="" action="ppaction://noaction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" action="ppaction://noaction"/>
              </a:rPr>
              <a:t>www.quantfsnyu.com</a:t>
            </a:r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    quantfsnyu@gmail.com	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President – Ram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Ramanathan 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hlinkClick r:id="rId5"/>
              </a:rPr>
              <a:t>rer407@stern.nyu.edu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Vice-President – Alex Poon (</a:t>
            </a:r>
            <a:r>
              <a:rPr lang="en-US" sz="2000" dirty="0" err="1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6"/>
              </a:rPr>
              <a:t>alex.poon@stern.nyu.edu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Co – Head of All Portfolios – Connor Sheehy (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7"/>
              </a:rPr>
              <a:t>connor.sheehy@stern.nyu.edu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Co – Head of All Portfolios – Kevin Duan (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8"/>
              </a:rPr>
              <a:t>skd359@stern.nyu.edu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9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50" y="132562"/>
            <a:ext cx="1633409" cy="5226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48681" y="1569413"/>
            <a:ext cx="256183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5538115" y="883983"/>
            <a:ext cx="5602690" cy="575287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341552" algn="ctr">
              <a:spcBef>
                <a:spcPts val="58"/>
              </a:spcBef>
              <a:tabLst>
                <a:tab pos="2249928" algn="l"/>
                <a:tab pos="3467116" algn="l"/>
              </a:tabLst>
            </a:pPr>
            <a:r>
              <a:rPr sz="3002" b="1" spc="258" dirty="0">
                <a:solidFill>
                  <a:srgbClr val="242424"/>
                </a:solidFill>
                <a:latin typeface="Garamond"/>
                <a:cs typeface="Garamond"/>
              </a:rPr>
              <a:t>Solution:	</a:t>
            </a:r>
            <a:r>
              <a:rPr sz="3002" b="1" spc="233" dirty="0">
                <a:solidFill>
                  <a:srgbClr val="242424"/>
                </a:solidFill>
                <a:latin typeface="Garamond"/>
                <a:cs typeface="Garamond"/>
              </a:rPr>
              <a:t>Brain	</a:t>
            </a:r>
            <a:r>
              <a:rPr sz="3002" b="1" spc="200" dirty="0">
                <a:solidFill>
                  <a:srgbClr val="242424"/>
                </a:solidFill>
                <a:latin typeface="Garamond"/>
                <a:cs typeface="Garamond"/>
              </a:rPr>
              <a:t>Teaser</a:t>
            </a:r>
            <a:endParaRPr sz="3002" dirty="0">
              <a:latin typeface="Garamond"/>
              <a:cs typeface="Garamond"/>
            </a:endParaRPr>
          </a:p>
          <a:p>
            <a:pPr marL="7701">
              <a:spcBef>
                <a:spcPts val="2192"/>
              </a:spcBef>
            </a:pPr>
            <a:r>
              <a:rPr sz="2200" b="1" spc="-15" dirty="0">
                <a:latin typeface="Garamond"/>
                <a:cs typeface="Garamond"/>
              </a:rPr>
              <a:t>Answer:</a:t>
            </a:r>
            <a:r>
              <a:rPr lang="en-US" sz="2200" b="1" spc="-15" dirty="0">
                <a:latin typeface="Garamond"/>
                <a:cs typeface="Garamond"/>
              </a:rPr>
              <a:t> 8/35</a:t>
            </a:r>
          </a:p>
          <a:p>
            <a:pPr marL="7701">
              <a:spcBef>
                <a:spcPts val="2192"/>
              </a:spcBef>
            </a:pPr>
            <a:r>
              <a:rPr lang="en-US" sz="2200" spc="-15" dirty="0">
                <a:latin typeface="Garamond"/>
                <a:cs typeface="Garamond"/>
              </a:rPr>
              <a:t>Select any person to be the first member of the group. 8/8 ways to do this. For their partner there are 4/7 valid people to select. Repeat for 2nd group, with 6/6 ways to select the first person and 3/5 ways to select the 2nd person. Same logic applies for 3rd group, for a total of 4/7 * 3/5 * 2/3 = 24/105 = </a:t>
            </a:r>
            <a:r>
              <a:rPr lang="en-US" sz="2200" b="1" spc="-15" dirty="0">
                <a:latin typeface="Garamond"/>
                <a:cs typeface="Garamond"/>
              </a:rPr>
              <a:t>8/35</a:t>
            </a:r>
            <a:r>
              <a:rPr lang="en-US" sz="2200" spc="-15" dirty="0">
                <a:latin typeface="Garamond"/>
                <a:cs typeface="Garamond"/>
              </a:rPr>
              <a:t>. Note that we don’t have to worry about the 4th group because there will naturally be 1 banker and 1 trader left if the other groups are valid.</a:t>
            </a:r>
          </a:p>
          <a:p>
            <a:pPr marL="7701">
              <a:spcBef>
                <a:spcPts val="2192"/>
              </a:spcBef>
            </a:pPr>
            <a:endParaRPr lang="en-US" sz="2500" b="1" spc="-15" dirty="0">
              <a:latin typeface="Garamond"/>
              <a:cs typeface="Garamond"/>
            </a:endParaRPr>
          </a:p>
          <a:p>
            <a:pPr marL="7701">
              <a:spcBef>
                <a:spcPts val="2192"/>
              </a:spcBef>
            </a:pPr>
            <a:endParaRPr lang="en-US" sz="2500" b="1" spc="-15" dirty="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1695881"/>
            <a:ext cx="5055645" cy="45406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99770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5049275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Why Do Governments Borrow?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Most, if not all, governments globally issue bonds: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Like companies, governments issue debt to satisfy their funding needs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A government can fund itself through either debt or taxes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Sovereign borrowing allows countries to run deficits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Investors buy sovereign bonds for capital generation 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How do we measure sovereign borrowing?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Debt/GDP Ratio: Ratio of a country’s debt to its GDP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Deficit: The gap between a country’s revenue and its spending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Primary Balance: Essentially a deficit excluding interest expense 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90" spc="-3" dirty="0">
                <a:latin typeface="Garamond"/>
                <a:cs typeface="Garamond"/>
              </a:rPr>
              <a:t>Government borrowing sources: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Bond markets: Typically the most common form of borrowing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Bilateral loans: Loans given by one country (e.g., China) to another for projects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Multilateral borrowing: Loans from international institutions (IMF, World Bank) 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500" spc="-3" dirty="0">
              <a:latin typeface="Garamond"/>
              <a:cs typeface="Garamond"/>
            </a:endParaRP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4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1274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4860954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Foreign Currency Debt</a:t>
            </a:r>
            <a:endParaRPr lang="en-US"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FX debt refers to debt denominated in a foreign currency (“FX”)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FX borrowing takes place for several reasons: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b="1" spc="-3" dirty="0">
                <a:latin typeface="Garamond"/>
                <a:cs typeface="Garamond"/>
              </a:rPr>
              <a:t>Cheaper: </a:t>
            </a:r>
            <a:r>
              <a:rPr lang="en-US" sz="1500" spc="-3" dirty="0">
                <a:latin typeface="Garamond"/>
                <a:cs typeface="Garamond"/>
              </a:rPr>
              <a:t>Foreign investors offer cheaper interest rates than local currency bonds</a:t>
            </a:r>
            <a:endParaRPr lang="en-US" sz="1500" b="1" spc="-3" dirty="0">
              <a:latin typeface="Garamond"/>
              <a:cs typeface="Garamond"/>
            </a:endParaRP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b="1" spc="-3" dirty="0">
                <a:latin typeface="Garamond"/>
                <a:cs typeface="Garamond"/>
              </a:rPr>
              <a:t>FX Funding: </a:t>
            </a:r>
            <a:r>
              <a:rPr lang="en-US" sz="1500" spc="-3" dirty="0">
                <a:latin typeface="Garamond"/>
                <a:cs typeface="Garamond"/>
              </a:rPr>
              <a:t>By receiving dollars, countries can pay for imports</a:t>
            </a:r>
            <a:endParaRPr lang="en-US" sz="1500" b="1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FX borrowing is often described as the “original sin” of EMs: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FX debt is dangerous because central banks surrender their ability to print money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When borrowing in FX, sovereigns must accumulate reserves denominated in FX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FX reserves can be used to pay debts, support currency pegs, or pay for imports 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Most distress scenarios involve defaults on FX debts: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FX reserves are finite quantities and can run out if imbalances are too large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Export growth or prudent reserve management are needed to support FX debt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As such, investors often compare FX-denominated debts to exports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500" b="1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5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73630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461479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Bankrupt Governments?</a:t>
            </a:r>
            <a:endParaRPr lang="en-US"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00" spc="-3" dirty="0">
                <a:latin typeface="Garamond"/>
                <a:cs typeface="Garamond"/>
              </a:rPr>
              <a:t>“Happy families are all alike; every unhappy family is unhappy in its own way”</a:t>
            </a:r>
            <a:endParaRPr lang="en-US" sz="1700" i="1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Common for different financial crises to be catalysts: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Banking crises: run on deposits, particularly FX deposits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Debt crisis: market loses confidence in payment of debt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Currency crisis: depreciation or spending reserves are not good for debt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Balance of payments crisis: running current account deficits that are too wide 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simple terms, bankruptcy means insufficient FX reserves: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FX reserves can be used to fund CA deficits/support currencies or debt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Absent a restructuring, this would require a massive adjustment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Market access is lost, meaning that governments can no longer roll over debts</a:t>
            </a: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Distinguishing between solvency and liquidity crises: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Solvency: Capacity to meet long-term financial obligations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Liquidity: Capacity to pay short-term obligations </a:t>
            </a: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6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49220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4071764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Sovereign vs. Corporate Bankruptcy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Both aim to resolve the debt overhang problem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Being trapped with high debt expense limits government’s ability to spend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This can restrict how much is spent on things like education, health care, etc.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A restructuring can also allow a country to regain market access 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However, there are a few key differences: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No global insolvency framework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Debtors face financial </a:t>
            </a:r>
            <a:r>
              <a:rPr lang="en-US" sz="1500" i="1" spc="-3" dirty="0">
                <a:latin typeface="Garamond"/>
                <a:cs typeface="Garamond"/>
              </a:rPr>
              <a:t>and </a:t>
            </a:r>
            <a:r>
              <a:rPr lang="en-US" sz="1500" spc="-3" dirty="0">
                <a:latin typeface="Garamond"/>
                <a:cs typeface="Garamond"/>
              </a:rPr>
              <a:t>political incentives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Different approach to fulcrum securities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Creditor composition varies considerably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IMF usually plays a key role in restructurings</a:t>
            </a: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90" b="1" spc="-3" dirty="0">
                <a:latin typeface="Garamond"/>
                <a:cs typeface="Garamond"/>
              </a:rPr>
              <a:t>There is no equivalent pro-debtor legal framework for sovereigns  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7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84017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3158245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CACs and Holdouts</a:t>
            </a: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Collective Action Clauses (“CACs”) are highly significant documents: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Stipulate the necessary thresholds of support for a restructuring to be approved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Often, restructurings encounter an issue known as </a:t>
            </a:r>
            <a:r>
              <a:rPr lang="en-US" sz="1500" b="1" spc="-3" dirty="0">
                <a:latin typeface="Garamond"/>
                <a:cs typeface="Garamond"/>
              </a:rPr>
              <a:t>the holdout problem</a:t>
            </a:r>
            <a:endParaRPr lang="en-US" sz="1500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Holdout problem: Hedge funds buy bonds and “hold out”: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Holding out refers to when a hedge fund rejects an offer, awaiting better terms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CACs, by specifying thresholds of support, are supposed to deter this behavior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However, many sovereigns often have different legal terms on their bonds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Notable culprits include Elliott and Aurelius for their roles in Argentina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8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389016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473604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Restructuring Variables</a:t>
            </a:r>
            <a:endParaRPr lang="en-US" sz="2911" dirty="0">
              <a:latin typeface="Garamond"/>
              <a:cs typeface="Garamond"/>
            </a:endParaRPr>
          </a:p>
          <a:p>
            <a:pPr marL="1115145" marR="733932">
              <a:lnSpc>
                <a:spcPct val="100699"/>
              </a:lnSpc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Principal Haircuts are generally the most contentious: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Principal haircuts are typically driven by considerations tied to debt/GDP ratios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A debt/GDP ratio is a ratio of a country’s debt to the size of its economy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Not always a perfect metric, but is typically a good sign of distress 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Coupon Cuts: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Coupon cuts can be considered if coupons are high, or liquidity is in focus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Step-up coupons are a common feature that also provide liquidity relief 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Maturity Extensions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Maturity extensions are typically the most creditor friendly form of relief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However, they generally do not provide significant relief (“extend and pretend”) </a:t>
            </a:r>
          </a:p>
          <a:p>
            <a:pPr marL="1858833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500" spc="-3" dirty="0">
                <a:latin typeface="Garamond"/>
                <a:cs typeface="Garamond"/>
              </a:rPr>
              <a:t>Creditors are also more likely to accept these offers with credible governments </a:t>
            </a:r>
          </a:p>
          <a:p>
            <a:pPr marL="1115145" marR="733932">
              <a:lnSpc>
                <a:spcPct val="100699"/>
              </a:lnSpc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9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29798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2529</Words>
  <Application>Microsoft Macintosh PowerPoint</Application>
  <PresentationFormat>Widescreen</PresentationFormat>
  <Paragraphs>305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Garamond</vt:lpstr>
      <vt:lpstr>Lato Light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Greece</vt:lpstr>
      <vt:lpstr>Greece: Causes of Distress</vt:lpstr>
      <vt:lpstr>Crisis/RX Timeline</vt:lpstr>
      <vt:lpstr>Key Features of Greece </vt:lpstr>
      <vt:lpstr>New Debt Schedule </vt:lpstr>
      <vt:lpstr>Trading Behavior </vt:lpstr>
      <vt:lpstr>Shifting Capital Structure</vt:lpstr>
      <vt:lpstr>Argentina</vt:lpstr>
      <vt:lpstr>Sowing the Seeds of Crisis</vt:lpstr>
      <vt:lpstr>Kirchner Era – 2005, 2010</vt:lpstr>
      <vt:lpstr>Holdout Creditors - Elliott</vt:lpstr>
      <vt:lpstr>The Fall of Macri </vt:lpstr>
      <vt:lpstr>Fernandez’s Restructuring</vt:lpstr>
      <vt:lpstr>Uruguay</vt:lpstr>
      <vt:lpstr>Causes of Distress </vt:lpstr>
      <vt:lpstr>Uruguay Terms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Ramvikneshh Ramanathan</dc:creator>
  <cp:lastModifiedBy>Ramvikneshh Ramanathan</cp:lastModifiedBy>
  <cp:revision>14</cp:revision>
  <dcterms:created xsi:type="dcterms:W3CDTF">2021-03-13T23:24:23Z</dcterms:created>
  <dcterms:modified xsi:type="dcterms:W3CDTF">2021-03-23T14:36:24Z</dcterms:modified>
</cp:coreProperties>
</file>