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2" r:id="rId3"/>
    <p:sldId id="335" r:id="rId4"/>
    <p:sldId id="336" r:id="rId5"/>
    <p:sldId id="318" r:id="rId6"/>
    <p:sldId id="344" r:id="rId7"/>
    <p:sldId id="342" r:id="rId8"/>
    <p:sldId id="348" r:id="rId9"/>
    <p:sldId id="343" r:id="rId10"/>
    <p:sldId id="346" r:id="rId11"/>
    <p:sldId id="337" r:id="rId12"/>
    <p:sldId id="280" r:id="rId13"/>
    <p:sldId id="319" r:id="rId14"/>
    <p:sldId id="321" r:id="rId15"/>
    <p:sldId id="307" r:id="rId16"/>
    <p:sldId id="304" r:id="rId17"/>
    <p:sldId id="327" r:id="rId18"/>
    <p:sldId id="338" r:id="rId19"/>
    <p:sldId id="308" r:id="rId20"/>
    <p:sldId id="306" r:id="rId21"/>
    <p:sldId id="339" r:id="rId22"/>
    <p:sldId id="340" r:id="rId23"/>
    <p:sldId id="341" r:id="rId24"/>
    <p:sldId id="349" r:id="rId25"/>
    <p:sldId id="313" r:id="rId26"/>
    <p:sldId id="350" r:id="rId27"/>
    <p:sldId id="329" r:id="rId28"/>
    <p:sldId id="347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7B09C-EFA5-41F5-86A5-F8A6178B7FFA}" v="12" dt="2020-10-13T01:11:46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6" autoAdjust="0"/>
    <p:restoredTop sz="92165" autoAdjust="0"/>
  </p:normalViewPr>
  <p:slideViewPr>
    <p:cSldViewPr>
      <p:cViewPr varScale="1">
        <p:scale>
          <a:sx n="70" d="100"/>
          <a:sy n="70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ni Patel" userId="4e76ff2946637614" providerId="LiveId" clId="{4A37B09C-EFA5-41F5-86A5-F8A6178B7FFA}"/>
    <pc:docChg chg="custSel delSld modSld">
      <pc:chgData name="Avni Patel" userId="4e76ff2946637614" providerId="LiveId" clId="{4A37B09C-EFA5-41F5-86A5-F8A6178B7FFA}" dt="2020-10-13T01:11:46.686" v="119"/>
      <pc:docMkLst>
        <pc:docMk/>
      </pc:docMkLst>
      <pc:sldChg chg="modAnim">
        <pc:chgData name="Avni Patel" userId="4e76ff2946637614" providerId="LiveId" clId="{4A37B09C-EFA5-41F5-86A5-F8A6178B7FFA}" dt="2020-10-12T21:57:12.833" v="118"/>
        <pc:sldMkLst>
          <pc:docMk/>
          <pc:sldMk cId="3875526513" sldId="304"/>
        </pc:sldMkLst>
      </pc:sldChg>
      <pc:sldChg chg="del">
        <pc:chgData name="Avni Patel" userId="4e76ff2946637614" providerId="LiveId" clId="{4A37B09C-EFA5-41F5-86A5-F8A6178B7FFA}" dt="2020-10-07T16:56:23.369" v="0" actId="2696"/>
        <pc:sldMkLst>
          <pc:docMk/>
          <pc:sldMk cId="444664209" sldId="309"/>
        </pc:sldMkLst>
      </pc:sldChg>
      <pc:sldChg chg="del">
        <pc:chgData name="Avni Patel" userId="4e76ff2946637614" providerId="LiveId" clId="{4A37B09C-EFA5-41F5-86A5-F8A6178B7FFA}" dt="2020-10-07T16:56:23.369" v="0" actId="2696"/>
        <pc:sldMkLst>
          <pc:docMk/>
          <pc:sldMk cId="2959118563" sldId="311"/>
        </pc:sldMkLst>
      </pc:sldChg>
      <pc:sldChg chg="modTransition">
        <pc:chgData name="Avni Patel" userId="4e76ff2946637614" providerId="LiveId" clId="{4A37B09C-EFA5-41F5-86A5-F8A6178B7FFA}" dt="2020-10-13T01:11:46.686" v="119"/>
        <pc:sldMkLst>
          <pc:docMk/>
          <pc:sldMk cId="3283354041" sldId="318"/>
        </pc:sldMkLst>
      </pc:sldChg>
      <pc:sldChg chg="del">
        <pc:chgData name="Avni Patel" userId="4e76ff2946637614" providerId="LiveId" clId="{4A37B09C-EFA5-41F5-86A5-F8A6178B7FFA}" dt="2020-10-07T16:56:23.369" v="0" actId="2696"/>
        <pc:sldMkLst>
          <pc:docMk/>
          <pc:sldMk cId="1097646228" sldId="320"/>
        </pc:sldMkLst>
      </pc:sldChg>
      <pc:sldChg chg="modSp mod">
        <pc:chgData name="Avni Patel" userId="4e76ff2946637614" providerId="LiveId" clId="{4A37B09C-EFA5-41F5-86A5-F8A6178B7FFA}" dt="2020-10-07T16:57:56.093" v="107" actId="20577"/>
        <pc:sldMkLst>
          <pc:docMk/>
          <pc:sldMk cId="1109697134" sldId="326"/>
        </pc:sldMkLst>
        <pc:spChg chg="mod">
          <ac:chgData name="Avni Patel" userId="4e76ff2946637614" providerId="LiveId" clId="{4A37B09C-EFA5-41F5-86A5-F8A6178B7FFA}" dt="2020-10-07T16:57:56.093" v="107" actId="20577"/>
          <ac:spMkLst>
            <pc:docMk/>
            <pc:sldMk cId="1109697134" sldId="326"/>
            <ac:spMk id="2" creationId="{00000000-0000-0000-0000-000000000000}"/>
          </ac:spMkLst>
        </pc:spChg>
      </pc:sldChg>
      <pc:sldChg chg="modAnim">
        <pc:chgData name="Avni Patel" userId="4e76ff2946637614" providerId="LiveId" clId="{4A37B09C-EFA5-41F5-86A5-F8A6178B7FFA}" dt="2020-10-12T21:56:58.055" v="113"/>
        <pc:sldMkLst>
          <pc:docMk/>
          <pc:sldMk cId="1610558605" sldId="327"/>
        </pc:sldMkLst>
      </pc:sldChg>
      <pc:sldChg chg="del">
        <pc:chgData name="Avni Patel" userId="4e76ff2946637614" providerId="LiveId" clId="{4A37B09C-EFA5-41F5-86A5-F8A6178B7FFA}" dt="2020-10-07T16:56:23.369" v="0" actId="2696"/>
        <pc:sldMkLst>
          <pc:docMk/>
          <pc:sldMk cId="1563456925" sldId="330"/>
        </pc:sldMkLst>
      </pc:sldChg>
      <pc:sldChg chg="del">
        <pc:chgData name="Avni Patel" userId="4e76ff2946637614" providerId="LiveId" clId="{4A37B09C-EFA5-41F5-86A5-F8A6178B7FFA}" dt="2020-10-07T16:56:23.369" v="0" actId="2696"/>
        <pc:sldMkLst>
          <pc:docMk/>
          <pc:sldMk cId="1686250147" sldId="331"/>
        </pc:sldMkLst>
      </pc:sldChg>
      <pc:sldChg chg="del">
        <pc:chgData name="Avni Patel" userId="4e76ff2946637614" providerId="LiveId" clId="{4A37B09C-EFA5-41F5-86A5-F8A6178B7FFA}" dt="2020-10-07T16:56:23.369" v="0" actId="2696"/>
        <pc:sldMkLst>
          <pc:docMk/>
          <pc:sldMk cId="416412395" sldId="332"/>
        </pc:sldMkLst>
      </pc:sldChg>
      <pc:sldChg chg="del">
        <pc:chgData name="Avni Patel" userId="4e76ff2946637614" providerId="LiveId" clId="{4A37B09C-EFA5-41F5-86A5-F8A6178B7FFA}" dt="2020-10-07T16:56:23.369" v="0" actId="2696"/>
        <pc:sldMkLst>
          <pc:docMk/>
          <pc:sldMk cId="1567381704" sldId="333"/>
        </pc:sldMkLst>
      </pc:sldChg>
      <pc:sldChg chg="del">
        <pc:chgData name="Avni Patel" userId="4e76ff2946637614" providerId="LiveId" clId="{4A37B09C-EFA5-41F5-86A5-F8A6178B7FFA}" dt="2020-10-07T16:56:23.369" v="0" actId="2696"/>
        <pc:sldMkLst>
          <pc:docMk/>
          <pc:sldMk cId="1121028502" sldId="3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Intro to Derivatives: Options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Counterparty Risk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Counterparty Risk</a:t>
            </a:r>
          </a:p>
          <a:p>
            <a:r>
              <a:rPr lang="en-US" sz="2400" dirty="0">
                <a:latin typeface="Garamond"/>
                <a:cs typeface="Garamond"/>
              </a:rPr>
              <a:t>The risk that one of the parties within a transaction may default or renege on a prior obligation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Is this generally a problem?</a:t>
            </a:r>
          </a:p>
          <a:p>
            <a:r>
              <a:rPr lang="en-US" sz="2400" dirty="0">
                <a:latin typeface="Garamond"/>
                <a:cs typeface="Garamond"/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9BB0D-D4AB-4998-8E47-10AE416CBFCC}"/>
              </a:ext>
            </a:extLst>
          </p:cNvPr>
          <p:cNvSpPr txBox="1"/>
          <p:nvPr/>
        </p:nvSpPr>
        <p:spPr>
          <a:xfrm>
            <a:off x="21336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37C0B-A56E-49E7-94C5-33C8BFA4A1A6}"/>
              </a:ext>
            </a:extLst>
          </p:cNvPr>
          <p:cNvSpPr txBox="1"/>
          <p:nvPr/>
        </p:nvSpPr>
        <p:spPr>
          <a:xfrm>
            <a:off x="2213610" y="55436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66A79-3D5C-4DA1-A741-1F0DA4307C1C}"/>
              </a:ext>
            </a:extLst>
          </p:cNvPr>
          <p:cNvSpPr txBox="1"/>
          <p:nvPr/>
        </p:nvSpPr>
        <p:spPr>
          <a:xfrm>
            <a:off x="3691891" y="520446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9E542-C022-4340-889D-11660B6EA35F}"/>
              </a:ext>
            </a:extLst>
          </p:cNvPr>
          <p:cNvSpPr txBox="1"/>
          <p:nvPr/>
        </p:nvSpPr>
        <p:spPr>
          <a:xfrm>
            <a:off x="3722371" y="605813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8781E-2472-44FA-9269-B89FB5FAAE7D}"/>
              </a:ext>
            </a:extLst>
          </p:cNvPr>
          <p:cNvSpPr txBox="1"/>
          <p:nvPr/>
        </p:nvSpPr>
        <p:spPr>
          <a:xfrm>
            <a:off x="5105400" y="5678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Clearinghouse</a:t>
            </a:r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946A85-FBE7-4744-8559-24DE49735755}"/>
              </a:ext>
            </a:extLst>
          </p:cNvPr>
          <p:cNvCxnSpPr>
            <a:cxnSpLocks/>
          </p:cNvCxnSpPr>
          <p:nvPr/>
        </p:nvCxnSpPr>
        <p:spPr>
          <a:xfrm flipV="1">
            <a:off x="4357688" y="5913001"/>
            <a:ext cx="671512" cy="340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B70C08-9922-4DCF-A592-9DC04D83D4C8}"/>
              </a:ext>
            </a:extLst>
          </p:cNvPr>
          <p:cNvCxnSpPr>
            <a:cxnSpLocks/>
          </p:cNvCxnSpPr>
          <p:nvPr/>
        </p:nvCxnSpPr>
        <p:spPr>
          <a:xfrm flipH="1" flipV="1">
            <a:off x="4357688" y="5424101"/>
            <a:ext cx="595312" cy="410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3279308-3AA0-4FA2-AA73-E40EE3209D08}"/>
              </a:ext>
            </a:extLst>
          </p:cNvPr>
          <p:cNvSpPr txBox="1"/>
          <p:nvPr/>
        </p:nvSpPr>
        <p:spPr>
          <a:xfrm>
            <a:off x="3646171" y="37763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AA656-C256-4BE3-B793-CE7CC34B9E46}"/>
              </a:ext>
            </a:extLst>
          </p:cNvPr>
          <p:cNvSpPr txBox="1"/>
          <p:nvPr/>
        </p:nvSpPr>
        <p:spPr>
          <a:xfrm>
            <a:off x="3676651" y="463007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4A7B85-65BA-416B-B76B-F89EE9B1E8E3}"/>
              </a:ext>
            </a:extLst>
          </p:cNvPr>
          <p:cNvCxnSpPr>
            <a:cxnSpLocks/>
          </p:cNvCxnSpPr>
          <p:nvPr/>
        </p:nvCxnSpPr>
        <p:spPr>
          <a:xfrm flipV="1">
            <a:off x="3886200" y="4173446"/>
            <a:ext cx="0" cy="468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0DF233-5824-4F7F-9AD0-2A471E90C13F}"/>
              </a:ext>
            </a:extLst>
          </p:cNvPr>
          <p:cNvCxnSpPr>
            <a:cxnSpLocks/>
          </p:cNvCxnSpPr>
          <p:nvPr/>
        </p:nvCxnSpPr>
        <p:spPr>
          <a:xfrm>
            <a:off x="4114800" y="4223266"/>
            <a:ext cx="0" cy="4946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Option</a:t>
            </a:r>
          </a:p>
          <a:p>
            <a:r>
              <a:rPr lang="en-US" sz="2400" dirty="0">
                <a:latin typeface="Garamond"/>
                <a:cs typeface="Garamond"/>
              </a:rPr>
              <a:t>An option is a contract which gives the buyer (the owner/holder of the option) the </a:t>
            </a:r>
            <a:r>
              <a:rPr lang="en-US" sz="2400" b="1" dirty="0">
                <a:latin typeface="Garamond"/>
                <a:cs typeface="Garamond"/>
              </a:rPr>
              <a:t>right</a:t>
            </a:r>
            <a:r>
              <a:rPr lang="en-US" sz="2400" dirty="0">
                <a:latin typeface="Garamond"/>
                <a:cs typeface="Garamond"/>
              </a:rPr>
              <a:t>, not the obligation, to buy or sell an </a:t>
            </a:r>
            <a:r>
              <a:rPr lang="en-US" sz="2400" b="1" dirty="0">
                <a:latin typeface="Garamond"/>
                <a:cs typeface="Garamond"/>
              </a:rPr>
              <a:t>underlying </a:t>
            </a:r>
            <a:r>
              <a:rPr lang="en-US" sz="2400" dirty="0">
                <a:latin typeface="Garamond"/>
                <a:cs typeface="Garamond"/>
              </a:rPr>
              <a:t>asset or instrument at a specified </a:t>
            </a:r>
            <a:r>
              <a:rPr lang="en-US" sz="2400" b="1" dirty="0">
                <a:latin typeface="Garamond"/>
                <a:cs typeface="Garamond"/>
              </a:rPr>
              <a:t>strike price </a:t>
            </a:r>
            <a:r>
              <a:rPr lang="en-US" sz="2400" dirty="0">
                <a:latin typeface="Garamond"/>
                <a:cs typeface="Garamond"/>
              </a:rPr>
              <a:t>on a specified date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Breaking it Down</a:t>
            </a:r>
          </a:p>
          <a:p>
            <a:r>
              <a:rPr lang="en-US" sz="2400" b="1" dirty="0">
                <a:latin typeface="Garamond"/>
                <a:cs typeface="Garamond"/>
              </a:rPr>
              <a:t>Right</a:t>
            </a:r>
            <a:r>
              <a:rPr lang="en-US" sz="2400" dirty="0">
                <a:latin typeface="Garamond"/>
                <a:cs typeface="Garamond"/>
              </a:rPr>
              <a:t>- I don’t have to buy/sell the option if I don’t want to (option wouldn’t be exercised) </a:t>
            </a:r>
          </a:p>
          <a:p>
            <a:r>
              <a:rPr lang="en-US" sz="2400" b="1" dirty="0">
                <a:latin typeface="Garamond"/>
                <a:cs typeface="Garamond"/>
              </a:rPr>
              <a:t>Underlying asset</a:t>
            </a:r>
            <a:r>
              <a:rPr lang="en-US" sz="2400" dirty="0">
                <a:latin typeface="Garamond"/>
                <a:cs typeface="Garamond"/>
              </a:rPr>
              <a:t>-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what is the option on (</a:t>
            </a:r>
            <a:r>
              <a:rPr lang="en-US" sz="2400" dirty="0" err="1">
                <a:latin typeface="Garamond"/>
                <a:cs typeface="Garamond"/>
              </a:rPr>
              <a:t>ie</a:t>
            </a:r>
            <a:r>
              <a:rPr lang="en-US" sz="2400" dirty="0">
                <a:latin typeface="Garamond"/>
                <a:cs typeface="Garamond"/>
              </a:rPr>
              <a:t> AAPL stock) </a:t>
            </a:r>
          </a:p>
          <a:p>
            <a:r>
              <a:rPr lang="en-US" sz="2400" b="1" dirty="0">
                <a:latin typeface="Garamond"/>
                <a:cs typeface="Garamond"/>
              </a:rPr>
              <a:t>Strike price</a:t>
            </a:r>
            <a:r>
              <a:rPr lang="en-US" sz="2400" dirty="0">
                <a:latin typeface="Garamond"/>
                <a:cs typeface="Garamond"/>
              </a:rPr>
              <a:t>- parties agree on a set price </a:t>
            </a:r>
            <a:r>
              <a:rPr lang="en-US" sz="2400" dirty="0" err="1">
                <a:latin typeface="Garamond"/>
                <a:cs typeface="Garamond"/>
              </a:rPr>
              <a:t>ie</a:t>
            </a:r>
            <a:r>
              <a:rPr lang="en-US" sz="2400" dirty="0">
                <a:latin typeface="Garamond"/>
                <a:cs typeface="Garamond"/>
              </a:rPr>
              <a:t>, I want to buy the right to buy APPL stock at 120 dollars for the next 100 days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3150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Key Definitions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3962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Call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buy an underlying asset at a specified price within a specific time period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Put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sell an underlying asset at a specified price within a specific time period</a:t>
            </a: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American vs European</a:t>
            </a:r>
          </a:p>
          <a:p>
            <a:r>
              <a:rPr lang="en-US" sz="2400" dirty="0">
                <a:latin typeface="Garamond"/>
                <a:cs typeface="Garamond"/>
              </a:rPr>
              <a:t>European = No early exercise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7F73021-1719-48BF-B1CD-1A23FDC2C4E0}"/>
              </a:ext>
            </a:extLst>
          </p:cNvPr>
          <p:cNvSpPr/>
          <p:nvPr/>
        </p:nvSpPr>
        <p:spPr>
          <a:xfrm rot="16200000">
            <a:off x="2286000" y="5525869"/>
            <a:ext cx="838200" cy="83820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B78383F-81E4-49AB-BA78-EE61A9E50209}"/>
              </a:ext>
            </a:extLst>
          </p:cNvPr>
          <p:cNvSpPr/>
          <p:nvPr/>
        </p:nvSpPr>
        <p:spPr>
          <a:xfrm rot="5400000">
            <a:off x="4038600" y="5525868"/>
            <a:ext cx="838200" cy="838200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3A5E38-A2CC-402B-9317-AF4D9390AE05}"/>
              </a:ext>
            </a:extLst>
          </p:cNvPr>
          <p:cNvGrpSpPr/>
          <p:nvPr/>
        </p:nvGrpSpPr>
        <p:grpSpPr>
          <a:xfrm>
            <a:off x="6089468" y="5525868"/>
            <a:ext cx="1570811" cy="838201"/>
            <a:chOff x="6858000" y="5181599"/>
            <a:chExt cx="1570811" cy="838201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2BD12271-02BA-4F9E-AAAF-5D18A77640EE}"/>
                </a:ext>
              </a:extLst>
            </p:cNvPr>
            <p:cNvSpPr/>
            <p:nvPr/>
          </p:nvSpPr>
          <p:spPr>
            <a:xfrm rot="16200000">
              <a:off x="6858000" y="5181600"/>
              <a:ext cx="838200" cy="838200"/>
            </a:xfrm>
            <a:prstGeom prst="right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E5298299-9CE3-46BD-BF54-3D2E518BC058}"/>
                </a:ext>
              </a:extLst>
            </p:cNvPr>
            <p:cNvSpPr/>
            <p:nvPr/>
          </p:nvSpPr>
          <p:spPr>
            <a:xfrm rot="5400000">
              <a:off x="7590611" y="5181599"/>
              <a:ext cx="838200" cy="838200"/>
            </a:xfrm>
            <a:prstGeom prst="right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59EB30D-E9C3-4AC3-BA23-1E5D30D162E5}"/>
              </a:ext>
            </a:extLst>
          </p:cNvPr>
          <p:cNvSpPr txBox="1"/>
          <p:nvPr/>
        </p:nvSpPr>
        <p:spPr>
          <a:xfrm>
            <a:off x="1828800" y="6440269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Buying a call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C1ED5E-291E-44D2-8CA1-5FFA5CB738FD}"/>
              </a:ext>
            </a:extLst>
          </p:cNvPr>
          <p:cNvSpPr txBox="1"/>
          <p:nvPr/>
        </p:nvSpPr>
        <p:spPr>
          <a:xfrm>
            <a:off x="3581400" y="6440269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Buying a 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2A5A90-3C4E-4D32-AB85-3E89A9FFBA4E}"/>
              </a:ext>
            </a:extLst>
          </p:cNvPr>
          <p:cNvSpPr txBox="1"/>
          <p:nvPr/>
        </p:nvSpPr>
        <p:spPr>
          <a:xfrm>
            <a:off x="5282842" y="644026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Selling a call or put (takes oblig.) </a:t>
            </a: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/>
              <a:t>Other Key Terms To Know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07" y="1828800"/>
            <a:ext cx="6463783" cy="30607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752600" y="5029200"/>
            <a:ext cx="7010400" cy="1361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Which of these are known versus unknown?</a:t>
            </a:r>
          </a:p>
        </p:txBody>
      </p:sp>
    </p:spTree>
    <p:extLst>
      <p:ext uri="{BB962C8B-B14F-4D97-AF65-F5344CB8AC3E}">
        <p14:creationId xmlns:p14="http://schemas.microsoft.com/office/powerpoint/2010/main" val="79218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Concept of </a:t>
            </a:r>
            <a:r>
              <a:rPr lang="en-US" sz="3600" dirty="0" err="1">
                <a:latin typeface="Garamond"/>
                <a:cs typeface="Garamond"/>
              </a:rPr>
              <a:t>Moneyness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>
                <a:latin typeface="Garamond"/>
                <a:cs typeface="Garamond"/>
              </a:rPr>
              <a:t>Options are heavily dependent on the concept of </a:t>
            </a:r>
            <a:r>
              <a:rPr lang="en-US" sz="3000" dirty="0" err="1">
                <a:latin typeface="Garamond"/>
                <a:cs typeface="Garamond"/>
              </a:rPr>
              <a:t>moneyness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mr-IN" sz="3000" dirty="0">
                <a:latin typeface="Garamond"/>
                <a:cs typeface="Garamond"/>
              </a:rPr>
              <a:t>–</a:t>
            </a:r>
            <a:r>
              <a:rPr lang="en-US" sz="3000" dirty="0">
                <a:latin typeface="Garamond"/>
                <a:cs typeface="Garamond"/>
              </a:rPr>
              <a:t> relative position of the price of the underlying asset with respect to the strike price of the option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 the Money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At the Money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Out of the Money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4209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2 Types of Options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American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buyer can exercise option early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European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buyer cannot exercise option early and has to wait until expiration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When would you exercise your option early? 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998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1628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Payoff Diagram </a:t>
            </a:r>
            <a:r>
              <a:rPr lang="en-US" sz="3600">
                <a:latin typeface="Garamond"/>
                <a:cs typeface="Garamond"/>
              </a:rPr>
              <a:t>For Buying A Call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1026" name="Picture 2" descr="raph showing the expected profit or loss for the long call option s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Payoff Diagram For Buying A Put</a:t>
            </a:r>
          </a:p>
        </p:txBody>
      </p:sp>
      <p:pic>
        <p:nvPicPr>
          <p:cNvPr id="2050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5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Example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latin typeface="Garamond"/>
                <a:cs typeface="Garamond"/>
              </a:rPr>
              <a:t>Is buying a 130 strike put the same as selling a 130 strike call? 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8320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Summary Of Payoff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82" y="1600200"/>
            <a:ext cx="5773419" cy="51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Brainteaser!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There are 8 people sitting in a room at an investment bank. 4 of them are traders and 4 of them are bankers. They are split off into 4 teams of 2 for team-building exercises. What is the probability that each group of 2 has 1 trader and 1 banker?</a:t>
            </a: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Why People Trade Options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Leverage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Hedging </a:t>
            </a:r>
            <a:r>
              <a:rPr lang="mr-IN" sz="2400" dirty="0">
                <a:latin typeface="Garamond"/>
                <a:cs typeface="Garamond"/>
              </a:rPr>
              <a:t>–</a:t>
            </a:r>
            <a:r>
              <a:rPr lang="en-US" sz="2400" dirty="0">
                <a:latin typeface="Garamond"/>
                <a:cs typeface="Garamond"/>
              </a:rPr>
              <a:t> Protected downside risk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Speculation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Volatility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Have a unique view that you can’t play with just the underlying asset </a:t>
            </a:r>
          </a:p>
        </p:txBody>
      </p:sp>
    </p:spTree>
    <p:extLst>
      <p:ext uri="{BB962C8B-B14F-4D97-AF65-F5344CB8AC3E}">
        <p14:creationId xmlns:p14="http://schemas.microsoft.com/office/powerpoint/2010/main" val="206556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Example - What Should cory do?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1676400"/>
            <a:ext cx="48006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Cory is a die-hard Tesla fan and put his entire life savings into TSLA stock.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Now he’s slightly worried that the stock price is going to go down and he’s going to lose it all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How can he protect himself?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9FB5A-A141-4F6F-AB00-75EE732E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19400"/>
            <a:ext cx="2022750" cy="20431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413F7C-F6A6-4CE6-A475-149316F4A97C}"/>
              </a:ext>
            </a:extLst>
          </p:cNvPr>
          <p:cNvSpPr/>
          <p:nvPr/>
        </p:nvSpPr>
        <p:spPr>
          <a:xfrm>
            <a:off x="2095500" y="5334000"/>
            <a:ext cx="1066800" cy="9906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Buy Call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37543E-9D65-4982-9E6D-B6B781003DB3}"/>
              </a:ext>
            </a:extLst>
          </p:cNvPr>
          <p:cNvSpPr/>
          <p:nvPr/>
        </p:nvSpPr>
        <p:spPr>
          <a:xfrm>
            <a:off x="3850005" y="5334000"/>
            <a:ext cx="1066800" cy="9906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Buy Put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F757E1-672E-4645-8DB7-CBBA160A4974}"/>
              </a:ext>
            </a:extLst>
          </p:cNvPr>
          <p:cNvSpPr/>
          <p:nvPr/>
        </p:nvSpPr>
        <p:spPr>
          <a:xfrm>
            <a:off x="5761672" y="5334000"/>
            <a:ext cx="1066800" cy="9906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Sell Call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19D525-9B32-4CC1-B245-3A03CD83F24B}"/>
              </a:ext>
            </a:extLst>
          </p:cNvPr>
          <p:cNvSpPr/>
          <p:nvPr/>
        </p:nvSpPr>
        <p:spPr>
          <a:xfrm>
            <a:off x="7673340" y="5334000"/>
            <a:ext cx="1066800" cy="9906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Sell Put</a:t>
            </a:r>
          </a:p>
        </p:txBody>
      </p:sp>
      <p:pic>
        <p:nvPicPr>
          <p:cNvPr id="1026" name="Picture 2" descr="Tesla | Apparel Men">
            <a:extLst>
              <a:ext uri="{FF2B5EF4-FFF2-40B4-BE49-F238E27FC236}">
                <a16:creationId xmlns:a16="http://schemas.microsoft.com/office/drawing/2014/main" id="{4B93EB79-0989-407A-822F-E48A4B4A7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11" b="83333" l="15889" r="80778">
                        <a14:foregroundMark x1="51526" y1="24061" x2="64671" y2="29108"/>
                        <a14:foregroundMark x1="64671" y1="29108" x2="70305" y2="33920"/>
                        <a14:foregroundMark x1="70305" y1="33920" x2="77230" y2="54460"/>
                        <a14:foregroundMark x1="77230" y1="54460" x2="77700" y2="61502"/>
                        <a14:foregroundMark x1="77700" y1="61502" x2="75235" y2="69014"/>
                        <a14:foregroundMark x1="75235" y1="69014" x2="75587" y2="76408"/>
                        <a14:foregroundMark x1="75587" y1="76408" x2="68310" y2="77465"/>
                        <a14:foregroundMark x1="68310" y1="77465" x2="64060" y2="75961"/>
                        <a14:foregroundMark x1="30484" y1="76142" x2="25587" y2="77347"/>
                        <a14:foregroundMark x1="25587" y1="77347" x2="21479" y2="71596"/>
                        <a14:foregroundMark x1="21479" y1="71596" x2="24178" y2="41549"/>
                        <a14:foregroundMark x1="24178" y1="41549" x2="34038" y2="29695"/>
                        <a14:foregroundMark x1="34038" y1="29695" x2="40258" y2="24883"/>
                        <a14:foregroundMark x1="40258" y1="24883" x2="47300" y2="23592"/>
                        <a14:foregroundMark x1="47300" y1="23592" x2="51291" y2="24413"/>
                        <a14:backgroundMark x1="29343" y1="78286" x2="46714" y2="72770"/>
                        <a14:backgroundMark x1="46714" y1="72770" x2="63498" y2="75235"/>
                        <a14:backgroundMark x1="63498" y1="75235" x2="46362" y2="80164"/>
                        <a14:backgroundMark x1="46362" y1="80164" x2="31573" y2="80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3333" r="11111" b="8889"/>
          <a:stretch/>
        </p:blipFill>
        <p:spPr bwMode="auto">
          <a:xfrm>
            <a:off x="2438400" y="2819400"/>
            <a:ext cx="854631" cy="8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88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Example - What Should Peter do?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13687" y="1905000"/>
            <a:ext cx="3239676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Peter is an oil refiner (buys crude oil, refines it, and sells it as heating oil) and wants to hedge his oil exposure through options.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What should Peter do?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413F7C-F6A6-4CE6-A475-149316F4A97C}"/>
              </a:ext>
            </a:extLst>
          </p:cNvPr>
          <p:cNvSpPr/>
          <p:nvPr/>
        </p:nvSpPr>
        <p:spPr>
          <a:xfrm>
            <a:off x="2095500" y="5334000"/>
            <a:ext cx="1066800" cy="9906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Buy Call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37543E-9D65-4982-9E6D-B6B781003DB3}"/>
              </a:ext>
            </a:extLst>
          </p:cNvPr>
          <p:cNvSpPr/>
          <p:nvPr/>
        </p:nvSpPr>
        <p:spPr>
          <a:xfrm>
            <a:off x="3850005" y="5334000"/>
            <a:ext cx="1066800" cy="9906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Buy Put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F757E1-672E-4645-8DB7-CBBA160A4974}"/>
              </a:ext>
            </a:extLst>
          </p:cNvPr>
          <p:cNvSpPr/>
          <p:nvPr/>
        </p:nvSpPr>
        <p:spPr>
          <a:xfrm>
            <a:off x="5761672" y="5334000"/>
            <a:ext cx="1066800" cy="9906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Sell Call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19D525-9B32-4CC1-B245-3A03CD83F24B}"/>
              </a:ext>
            </a:extLst>
          </p:cNvPr>
          <p:cNvSpPr/>
          <p:nvPr/>
        </p:nvSpPr>
        <p:spPr>
          <a:xfrm>
            <a:off x="7673340" y="5334000"/>
            <a:ext cx="1066800" cy="9906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Sell Put</a:t>
            </a:r>
          </a:p>
        </p:txBody>
      </p:sp>
      <p:pic>
        <p:nvPicPr>
          <p:cNvPr id="2050" name="Picture 2" descr="Refinery Background Images, Stock Photos &amp; Vectors | Shutterstock">
            <a:extLst>
              <a:ext uri="{FF2B5EF4-FFF2-40B4-BE49-F238E27FC236}">
                <a16:creationId xmlns:a16="http://schemas.microsoft.com/office/drawing/2014/main" id="{04697FB5-69BE-4263-9155-44C6A75F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0" b="7143"/>
          <a:stretch/>
        </p:blipFill>
        <p:spPr bwMode="auto">
          <a:xfrm>
            <a:off x="1788251" y="2256450"/>
            <a:ext cx="3811273" cy="22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33E74-C4DD-4C59-AAB2-47E2537F0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9668" l="9665" r="98141">
                        <a14:foregroundMark x1="10037" y1="99336" x2="11152" y2="82392"/>
                        <a14:foregroundMark x1="11152" y1="82392" x2="20818" y2="67442"/>
                        <a14:foregroundMark x1="30794" y1="65170" x2="39777" y2="63123"/>
                        <a14:foregroundMark x1="20818" y1="67442" x2="30770" y2="65175"/>
                        <a14:foregroundMark x1="39140" y1="43585" x2="38662" y2="28904"/>
                        <a14:foregroundMark x1="39777" y1="63123" x2="39150" y2="43889"/>
                        <a14:foregroundMark x1="38662" y1="28904" x2="52045" y2="16611"/>
                        <a14:foregroundMark x1="69679" y1="24162" x2="69888" y2="24252"/>
                        <a14:foregroundMark x1="61107" y1="20492" x2="66167" y2="22659"/>
                        <a14:foregroundMark x1="52045" y1="16611" x2="59116" y2="19639"/>
                        <a14:foregroundMark x1="73771" y1="40968" x2="73978" y2="41860"/>
                        <a14:foregroundMark x1="69888" y1="24252" x2="73703" y2="40674"/>
                        <a14:foregroundMark x1="73978" y1="41860" x2="70632" y2="58804"/>
                        <a14:foregroundMark x1="70632" y1="58804" x2="89219" y2="64120"/>
                        <a14:foregroundMark x1="89219" y1="64120" x2="98141" y2="79402"/>
                        <a14:foregroundMark x1="98141" y1="79402" x2="98141" y2="99668"/>
                        <a14:backgroundMark x1="59851" y1="18272" x2="63197" y2="16611"/>
                        <a14:backgroundMark x1="67286" y1="21595" x2="70632" y2="23256"/>
                        <a14:backgroundMark x1="71747" y1="45515" x2="74349" y2="39535"/>
                        <a14:backgroundMark x1="33457" y1="58472" x2="39033" y2="43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129" y="2819400"/>
            <a:ext cx="1514171" cy="16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4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Example of what </a:t>
            </a:r>
            <a:r>
              <a:rPr lang="en-US" sz="3600" b="1" dirty="0">
                <a:latin typeface="Garamond"/>
                <a:cs typeface="Garamond"/>
              </a:rPr>
              <a:t>not</a:t>
            </a:r>
            <a:r>
              <a:rPr lang="en-US" sz="3600" dirty="0">
                <a:latin typeface="Garamond"/>
                <a:cs typeface="Garamond"/>
              </a:rPr>
              <a:t> to 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792CB-177E-4493-ABC5-C5E9D265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81162"/>
            <a:ext cx="7022093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 </a:t>
            </a:r>
            <a:r>
              <a:rPr lang="en-US" sz="3000">
                <a:latin typeface="Garamond"/>
                <a:cs typeface="Garamond"/>
              </a:rPr>
              <a:t>Volatility Strategies</a:t>
            </a:r>
            <a:endParaRPr lang="en-US" sz="3000" dirty="0"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0E39C-3252-481B-A3F6-67C610A6A19F}"/>
              </a:ext>
            </a:extLst>
          </p:cNvPr>
          <p:cNvSpPr txBox="1"/>
          <p:nvPr/>
        </p:nvSpPr>
        <p:spPr>
          <a:xfrm>
            <a:off x="1905000" y="18288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What would it look like if you bought a call and a put both ATM?</a:t>
            </a:r>
          </a:p>
        </p:txBody>
      </p:sp>
    </p:spTree>
    <p:extLst>
      <p:ext uri="{BB962C8B-B14F-4D97-AF65-F5344CB8AC3E}">
        <p14:creationId xmlns:p14="http://schemas.microsoft.com/office/powerpoint/2010/main" val="3827563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 </a:t>
            </a:r>
            <a:r>
              <a:rPr lang="en-US" sz="3000">
                <a:latin typeface="Garamond"/>
                <a:cs typeface="Garamond"/>
              </a:rPr>
              <a:t>Volatility Strategies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3074" name="Picture 2" descr="mage result for stra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short stra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4" y="3810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A0E39C-3252-481B-A3F6-67C610A6A19F}"/>
              </a:ext>
            </a:extLst>
          </p:cNvPr>
          <p:cNvSpPr txBox="1"/>
          <p:nvPr/>
        </p:nvSpPr>
        <p:spPr>
          <a:xfrm>
            <a:off x="5753100" y="2590800"/>
            <a:ext cx="327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Garamond" panose="02020404030301010803" pitchFamily="18" charset="0"/>
              </a:rPr>
              <a:t>Buying ATM Call and ATM Put </a:t>
            </a:r>
          </a:p>
          <a:p>
            <a:endParaRPr lang="en-US" sz="25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Garamond" panose="02020404030301010803" pitchFamily="18" charset="0"/>
              </a:rPr>
              <a:t>Make money if underlying moves in either direction </a:t>
            </a:r>
          </a:p>
          <a:p>
            <a:endParaRPr lang="en-US" sz="25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Garamond" panose="02020404030301010803" pitchFamily="18" charset="0"/>
              </a:rPr>
              <a:t>Long volatility</a:t>
            </a:r>
          </a:p>
        </p:txBody>
      </p:sp>
    </p:spTree>
    <p:extLst>
      <p:ext uri="{BB962C8B-B14F-4D97-AF65-F5344CB8AC3E}">
        <p14:creationId xmlns:p14="http://schemas.microsoft.com/office/powerpoint/2010/main" val="400498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 Hedging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0E39C-3252-481B-A3F6-67C610A6A19F}"/>
              </a:ext>
            </a:extLst>
          </p:cNvPr>
          <p:cNvSpPr txBox="1"/>
          <p:nvPr/>
        </p:nvSpPr>
        <p:spPr>
          <a:xfrm>
            <a:off x="1905000" y="18288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What would it look like if you buy an ITM call and sell an OTM call?</a:t>
            </a:r>
          </a:p>
        </p:txBody>
      </p:sp>
    </p:spTree>
    <p:extLst>
      <p:ext uri="{BB962C8B-B14F-4D97-AF65-F5344CB8AC3E}">
        <p14:creationId xmlns:p14="http://schemas.microsoft.com/office/powerpoint/2010/main" val="450344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 Hedging</a:t>
            </a:r>
          </a:p>
        </p:txBody>
      </p:sp>
      <p:pic>
        <p:nvPicPr>
          <p:cNvPr id="5122" name="Picture 2" descr="mage result for bullish call sp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0" y="1600200"/>
            <a:ext cx="3620984" cy="27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e result for bearish call sp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16" y="4114800"/>
            <a:ext cx="3620984" cy="27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3CEDA-5D52-4960-935C-4A33F62C4E58}"/>
              </a:ext>
            </a:extLst>
          </p:cNvPr>
          <p:cNvSpPr txBox="1"/>
          <p:nvPr/>
        </p:nvSpPr>
        <p:spPr>
          <a:xfrm>
            <a:off x="5716484" y="22098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Bull Call Spread is buying lower strike call and selling higher strike call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Limited downside but limited upside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Bullish on underlying but think there won’t be much movement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Not really view on volatility but benefit as volatility decreases as you are more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How would you make bull and bear put spreads?</a:t>
            </a:r>
          </a:p>
        </p:txBody>
      </p:sp>
    </p:spTree>
    <p:extLst>
      <p:ext uri="{BB962C8B-B14F-4D97-AF65-F5344CB8AC3E}">
        <p14:creationId xmlns:p14="http://schemas.microsoft.com/office/powerpoint/2010/main" val="836195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aramond"/>
                <a:cs typeface="Garamond"/>
              </a:rPr>
              <a:t>Real World Example: Cost-less Collar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3CEDA-5D52-4960-935C-4A33F62C4E58}"/>
              </a:ext>
            </a:extLst>
          </p:cNvPr>
          <p:cNvSpPr txBox="1"/>
          <p:nvPr/>
        </p:nvSpPr>
        <p:spPr>
          <a:xfrm>
            <a:off x="5746251" y="16764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Costless Collar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Long 100 Shares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Short 1 OTM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Long 1 ATM Put</a:t>
            </a:r>
          </a:p>
          <a:p>
            <a:r>
              <a:rPr lang="en-US" dirty="0">
                <a:latin typeface="Garamond" panose="02020404030301010803" pitchFamily="18" charset="0"/>
              </a:rPr>
              <a:t>Frequently used in commodities</a:t>
            </a:r>
          </a:p>
          <a:p>
            <a:r>
              <a:rPr lang="en-US" dirty="0">
                <a:latin typeface="Garamond" panose="02020404030301010803" pitchFamily="18" charset="0"/>
              </a:rPr>
              <a:t>Cost of the OTM Call = ATM Put such that the trade is free (remember they are intrinsically long the underlying)</a:t>
            </a:r>
          </a:p>
          <a:p>
            <a:r>
              <a:rPr lang="en-US" dirty="0">
                <a:latin typeface="Garamond" panose="02020404030301010803" pitchFamily="18" charset="0"/>
              </a:rPr>
              <a:t>Often done on a 2-6 quarter basis</a:t>
            </a:r>
          </a:p>
        </p:txBody>
      </p:sp>
      <p:pic>
        <p:nvPicPr>
          <p:cNvPr id="1026" name="Picture 2" descr="Graph showing the expected profit or loss for the costless collar option strategy in relation to the market price of the underlying security on option expiration date.">
            <a:extLst>
              <a:ext uri="{FF2B5EF4-FFF2-40B4-BE49-F238E27FC236}">
                <a16:creationId xmlns:a16="http://schemas.microsoft.com/office/drawing/2014/main" id="{15AEEE8D-CA04-4B55-A04C-06B0E92F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51" y="17063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133CBB-F848-4088-AFA0-6831EA11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86300"/>
            <a:ext cx="6629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20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latin typeface="Garamond" panose="02020404030301010803" pitchFamily="18" charset="0"/>
              </a:rPr>
              <a:t>Next week</a:t>
            </a:r>
            <a:br>
              <a:rPr lang="en-US" cap="small" dirty="0">
                <a:latin typeface="Garamond" panose="02020404030301010803" pitchFamily="18" charset="0"/>
              </a:rPr>
            </a:br>
            <a:r>
              <a:rPr lang="en-US" cap="small" dirty="0">
                <a:latin typeface="Garamond" panose="02020404030301010803" pitchFamily="18" charset="0"/>
              </a:rPr>
              <a:t>Options pricing / Black </a:t>
            </a:r>
            <a:r>
              <a:rPr lang="en-US" cap="small" dirty="0" err="1">
                <a:latin typeface="Garamond" panose="02020404030301010803" pitchFamily="18" charset="0"/>
              </a:rPr>
              <a:t>scholes</a:t>
            </a:r>
            <a:r>
              <a:rPr lang="en-US" cap="small" dirty="0">
                <a:latin typeface="Garamond" panose="02020404030301010803" pitchFamily="18" charset="0"/>
              </a:rPr>
              <a:t> </a:t>
            </a:r>
            <a:br>
              <a:rPr lang="en-US" cap="small" dirty="0">
                <a:latin typeface="Garamond" panose="02020404030301010803" pitchFamily="18" charset="0"/>
              </a:rPr>
            </a:br>
            <a:r>
              <a:rPr lang="en-US" cap="small" dirty="0">
                <a:latin typeface="Garamond" panose="02020404030301010803" pitchFamily="18" charset="0"/>
              </a:rPr>
              <a:t>option </a:t>
            </a:r>
            <a:r>
              <a:rPr lang="en-US" cap="small" dirty="0" err="1">
                <a:latin typeface="Garamond" panose="02020404030301010803" pitchFamily="18" charset="0"/>
              </a:rPr>
              <a:t>greeks</a:t>
            </a:r>
            <a:r>
              <a:rPr lang="en-US" cap="small" dirty="0">
                <a:latin typeface="Garamond" panose="02020404030301010803" pitchFamily="18" charset="0"/>
              </a:rPr>
              <a:t> </a:t>
            </a:r>
            <a:br>
              <a:rPr lang="en-US" cap="small" dirty="0">
                <a:latin typeface="Garamond" panose="02020404030301010803" pitchFamily="18" charset="0"/>
              </a:rPr>
            </a:br>
            <a:r>
              <a:rPr lang="en-US" cap="small" dirty="0">
                <a:latin typeface="Garamond" panose="02020404030301010803" pitchFamily="18" charset="0"/>
              </a:rPr>
              <a:t>Skew </a:t>
            </a:r>
            <a:br>
              <a:rPr lang="en-US" cap="small" dirty="0">
                <a:latin typeface="Garamond" panose="02020404030301010803" pitchFamily="18" charset="0"/>
              </a:rPr>
            </a:br>
            <a:r>
              <a:rPr lang="en-US" cap="small" dirty="0">
                <a:latin typeface="Garamond" panose="02020404030301010803" pitchFamily="18" charset="0"/>
              </a:rPr>
              <a:t>Put Call Parity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59" y="54864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331" y="56388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sz="2000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Probability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Select any person to be the first member of the group. 8/8 ways to do this. For their partner there are 4/7 valid people to select. Repeat for 2nd group, with 6/6 ways to select the first person and 3/5 ways to select the 2nd person. Same logic applies for 3rd group, for a total of 4/7 * 3/5 * 2/3 = 24/105 = </a:t>
            </a:r>
            <a:r>
              <a:rPr lang="en-US" sz="2400" b="1" dirty="0">
                <a:latin typeface="Garamond"/>
                <a:cs typeface="Garamond"/>
              </a:rPr>
              <a:t>8/35</a:t>
            </a:r>
            <a:r>
              <a:rPr lang="en-US" sz="2400" dirty="0">
                <a:latin typeface="Garamond"/>
                <a:cs typeface="Garamond"/>
              </a:rPr>
              <a:t>. Note that we don’t have to worry about the 4th group because there will naturally be 1 banker and 1 trader left if the other groups are valid.</a:t>
            </a:r>
          </a:p>
        </p:txBody>
      </p:sp>
    </p:spTree>
    <p:extLst>
      <p:ext uri="{BB962C8B-B14F-4D97-AF65-F5344CB8AC3E}">
        <p14:creationId xmlns:p14="http://schemas.microsoft.com/office/powerpoint/2010/main" val="878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Combinations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The total number of combinations is 8 choose 2 * 6 choose 2 * 4 choose 2 divided by 4! because the selection of groups does not require order. This comes out to 105 combinations. The number of valid groups can be thought of as 4*4 for group 1, 3*3 for group 2, 2*2 for group 3. Again divided by 4! because the order does not matter. This comes out to 24 valid combinations, for a total probability of 24/105 = </a:t>
            </a:r>
            <a:r>
              <a:rPr lang="en-US" sz="2400" b="1" dirty="0">
                <a:latin typeface="Garamond"/>
                <a:cs typeface="Garamond"/>
              </a:rPr>
              <a:t>8/35</a:t>
            </a:r>
          </a:p>
        </p:txBody>
      </p:sp>
    </p:spTree>
    <p:extLst>
      <p:ext uri="{BB962C8B-B14F-4D97-AF65-F5344CB8AC3E}">
        <p14:creationId xmlns:p14="http://schemas.microsoft.com/office/powerpoint/2010/main" val="47056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Derivative</a:t>
            </a:r>
          </a:p>
          <a:p>
            <a:r>
              <a:rPr lang="en-US" sz="2400" dirty="0">
                <a:latin typeface="Garamond"/>
                <a:cs typeface="Garamond"/>
              </a:rPr>
              <a:t>A derivative is a financial instrument, whose value is from the value of another underlying asset</a:t>
            </a:r>
          </a:p>
          <a:p>
            <a:r>
              <a:rPr lang="en-US" sz="2400" dirty="0">
                <a:latin typeface="Garamond"/>
                <a:cs typeface="Garamond"/>
              </a:rPr>
              <a:t>When the price of the underlying changes, the value of the derivative also changes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Types of Derivatives</a:t>
            </a:r>
          </a:p>
          <a:p>
            <a:r>
              <a:rPr lang="en-US" sz="2400" dirty="0">
                <a:latin typeface="Garamond"/>
                <a:cs typeface="Garamond"/>
              </a:rPr>
              <a:t>Forwards/Futures</a:t>
            </a:r>
          </a:p>
          <a:p>
            <a:r>
              <a:rPr lang="en-US" sz="2400" dirty="0">
                <a:latin typeface="Garamond"/>
                <a:cs typeface="Garamond"/>
              </a:rPr>
              <a:t>Options</a:t>
            </a:r>
          </a:p>
          <a:p>
            <a:r>
              <a:rPr lang="en-US" sz="2400" dirty="0">
                <a:latin typeface="Garamond"/>
                <a:cs typeface="Garamond"/>
              </a:rPr>
              <a:t>Swaps</a:t>
            </a:r>
          </a:p>
          <a:p>
            <a:r>
              <a:rPr lang="en-US" sz="2400" dirty="0">
                <a:latin typeface="Garamond"/>
                <a:cs typeface="Garamond"/>
              </a:rPr>
              <a:t>Warrants/Convertibles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the first financial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3152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British – Opium Derivatives, 1850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US" sz="2400" dirty="0">
                <a:latin typeface="Garamond"/>
                <a:cs typeface="Garamond"/>
              </a:rPr>
              <a:t>Dutch – Tulip Derivatives, 1636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US" sz="2400" dirty="0">
                <a:latin typeface="Garamond"/>
                <a:cs typeface="Garamond"/>
              </a:rPr>
              <a:t>Japan – Dojima Rice Exchange, 1697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India – Cotton Derivatives, 1875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Garamond"/>
                <a:cs typeface="Garamond"/>
              </a:rPr>
              <a:t>Chicago – Chicago Board of Trade Grain Futures, 1864</a:t>
            </a:r>
          </a:p>
        </p:txBody>
      </p:sp>
    </p:spTree>
    <p:extLst>
      <p:ext uri="{BB962C8B-B14F-4D97-AF65-F5344CB8AC3E}">
        <p14:creationId xmlns:p14="http://schemas.microsoft.com/office/powerpoint/2010/main" val="7302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8800" y="1676400"/>
                <a:ext cx="7010400" cy="47244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Futures and Forwards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Allow you to lock in a price at some point in the future.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Physical or cash settled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Often used by corporations for hedging</a:t>
                </a:r>
              </a:p>
              <a:p>
                <a:r>
                  <a:rPr lang="en-US" sz="2400" dirty="0">
                    <a:latin typeface="Garamond"/>
                    <a:cs typeface="Garamond"/>
                  </a:rPr>
                  <a:t>Main asset classes: Equity indices, VIX, commodities, FX, rates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Pricing</a:t>
                </a:r>
                <a:endParaRPr lang="en-US" sz="2400" b="1" i="1" dirty="0">
                  <a:latin typeface="Cambria Math" panose="02040503050406030204" pitchFamily="18" charset="0"/>
                  <a:cs typeface="Garamond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  <m:t>𝑆𝑝𝑜𝑡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  <m:t> @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𝐹𝑜𝑟𝑤𝑎𝑟𝑑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</m:oMath>
                  </m:oMathPara>
                </a14:m>
                <a:endParaRPr lang="en-US" sz="2400" b="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76400"/>
                <a:ext cx="7010400" cy="4724400"/>
              </a:xfrm>
              <a:prstGeom prst="rect">
                <a:avLst/>
              </a:prstGeom>
              <a:blipFill>
                <a:blip r:embed="rId2"/>
                <a:stretch>
                  <a:fillRect l="-1304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3654DA-6F98-432F-BFB7-A63CD79E6AC2}"/>
              </a:ext>
            </a:extLst>
          </p:cNvPr>
          <p:cNvCxnSpPr/>
          <p:nvPr/>
        </p:nvCxnSpPr>
        <p:spPr>
          <a:xfrm>
            <a:off x="2286000" y="5970508"/>
            <a:ext cx="6248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5477B-DC0C-4B6D-B49C-0E5461ABDA87}"/>
              </a:ext>
            </a:extLst>
          </p:cNvPr>
          <p:cNvCxnSpPr/>
          <p:nvPr/>
        </p:nvCxnSpPr>
        <p:spPr>
          <a:xfrm>
            <a:off x="2514600" y="5970508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AADB27-37A5-4C94-9466-DCEC20308347}"/>
              </a:ext>
            </a:extLst>
          </p:cNvPr>
          <p:cNvCxnSpPr/>
          <p:nvPr/>
        </p:nvCxnSpPr>
        <p:spPr>
          <a:xfrm>
            <a:off x="4065997" y="5970508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C2AA4E-7E9D-404C-8106-F408DEAF648C}"/>
              </a:ext>
            </a:extLst>
          </p:cNvPr>
          <p:cNvCxnSpPr/>
          <p:nvPr/>
        </p:nvCxnSpPr>
        <p:spPr>
          <a:xfrm>
            <a:off x="7543799" y="5970508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C33B9A-BBD4-4164-9E92-171704FFA586}"/>
              </a:ext>
            </a:extLst>
          </p:cNvPr>
          <p:cNvSpPr txBox="1"/>
          <p:nvPr/>
        </p:nvSpPr>
        <p:spPr>
          <a:xfrm>
            <a:off x="2286000" y="63553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9D570-E64A-453D-A116-911FBE06107D}"/>
              </a:ext>
            </a:extLst>
          </p:cNvPr>
          <p:cNvSpPr txBox="1"/>
          <p:nvPr/>
        </p:nvSpPr>
        <p:spPr>
          <a:xfrm>
            <a:off x="3837397" y="63553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4DE44-C99A-4DED-82DD-5B74E319DABB}"/>
              </a:ext>
            </a:extLst>
          </p:cNvPr>
          <p:cNvSpPr txBox="1"/>
          <p:nvPr/>
        </p:nvSpPr>
        <p:spPr>
          <a:xfrm>
            <a:off x="7315199" y="6412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FDB407-7088-4F13-84B2-E522CB79D66C}"/>
              </a:ext>
            </a:extLst>
          </p:cNvPr>
          <p:cNvSpPr txBox="1"/>
          <p:nvPr/>
        </p:nvSpPr>
        <p:spPr>
          <a:xfrm>
            <a:off x="3352800" y="5307151"/>
            <a:ext cx="162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Negotiate price to pay at t=T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8993D-BBBD-41A8-9F9E-FE42F7B9B86B}"/>
              </a:ext>
            </a:extLst>
          </p:cNvPr>
          <p:cNvSpPr txBox="1"/>
          <p:nvPr/>
        </p:nvSpPr>
        <p:spPr>
          <a:xfrm>
            <a:off x="5562600" y="5327699"/>
            <a:ext cx="220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Exchange underlying at agreed prior price*</a:t>
            </a:r>
          </a:p>
        </p:txBody>
      </p:sp>
    </p:spTree>
    <p:extLst>
      <p:ext uri="{BB962C8B-B14F-4D97-AF65-F5344CB8AC3E}">
        <p14:creationId xmlns:p14="http://schemas.microsoft.com/office/powerpoint/2010/main" val="3024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Pricing Futures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8800" y="1676400"/>
                <a:ext cx="7162800" cy="47244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𝑑𝑖𝑠𝑐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.(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Garamond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𝑆𝑝𝑜𝑡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)≈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𝐹𝑜𝑟𝑤𝑎𝑟𝑑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</m:oMath>
                  </m:oMathPara>
                </a14:m>
                <a:endParaRPr lang="en-US" sz="2400" b="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1. Arbitrage Pricing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𝐹𝑢𝑡𝑢𝑟𝑒𝑠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𝑃𝑟𝑖𝑐𝑒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𝑆𝑝𝑜𝑡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aramond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Garamond"/>
                      </a:rPr>
                      <m:t> </m:t>
                    </m:r>
                  </m:oMath>
                </a14:m>
                <a:r>
                  <a:rPr lang="en-US" sz="2400" dirty="0">
                    <a:latin typeface="Garamond"/>
                    <a:cs typeface="Garamond"/>
                  </a:rPr>
                  <a:t> </a:t>
                </a:r>
              </a:p>
              <a:p>
                <a:pPr marL="0" indent="0">
                  <a:buNone/>
                </a:pPr>
                <a:endParaRPr lang="en-US" sz="2400" b="1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Garamond"/>
                    <a:cs typeface="Garamond"/>
                  </a:rPr>
                  <a:t>2. Expectation Pricing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𝐹𝑢𝑡𝑢𝑟𝑒𝑠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𝑃𝑟𝑖𝑐𝑒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Garamond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𝑆𝑝𝑜𝑡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Garamond"/>
                  <a:cs typeface="Garamond"/>
                </a:endParaRPr>
              </a:p>
              <a:p>
                <a:pPr marL="0" indent="0">
                  <a:buNone/>
                </a:pPr>
                <a:endParaRPr lang="en-US" sz="2400" dirty="0">
                  <a:latin typeface="Garamond"/>
                  <a:cs typeface="Garamond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DB5F69-EF63-2F49-8DB3-8796BD39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76400"/>
                <a:ext cx="7162800" cy="4724400"/>
              </a:xfrm>
              <a:prstGeom prst="rect">
                <a:avLst/>
              </a:prstGeom>
              <a:blipFill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0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and Forwards Compared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1FC7E07-D2D8-4437-90D8-B43FF667D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98308"/>
              </p:ext>
            </p:extLst>
          </p:nvPr>
        </p:nvGraphicFramePr>
        <p:xfrm>
          <a:off x="2236471" y="26670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68069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08739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8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Exchange Traded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 the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5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Bespoke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26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counterparty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 default risk of counterparty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6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Actively Traded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Non-transferrable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6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Marked to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and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99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Unmargined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5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1183</Words>
  <Application>Microsoft Office PowerPoint</Application>
  <PresentationFormat>On-screen Show (4:3)</PresentationFormat>
  <Paragraphs>159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Adobe Caslon Pro</vt:lpstr>
      <vt:lpstr>Arial</vt:lpstr>
      <vt:lpstr>Calibri</vt:lpstr>
      <vt:lpstr>Cambria Math</vt:lpstr>
      <vt:lpstr>Garamond</vt:lpstr>
      <vt:lpstr>Wingdings</vt:lpstr>
      <vt:lpstr>Office Theme</vt:lpstr>
      <vt:lpstr>Intro to Derivatives: Options</vt:lpstr>
      <vt:lpstr>Brainteaser!</vt:lpstr>
      <vt:lpstr>Answer: Probability Approach</vt:lpstr>
      <vt:lpstr>Answer: Combinations Approach</vt:lpstr>
      <vt:lpstr>What Is a Derivative?</vt:lpstr>
      <vt:lpstr>What was the first financial derivative?</vt:lpstr>
      <vt:lpstr>Futures and Forwards</vt:lpstr>
      <vt:lpstr>Pricing Futures</vt:lpstr>
      <vt:lpstr>Futures and Forwards Compared</vt:lpstr>
      <vt:lpstr>Counterparty Risk</vt:lpstr>
      <vt:lpstr>What Is an Option?</vt:lpstr>
      <vt:lpstr>Key Definitions </vt:lpstr>
      <vt:lpstr>Other Key Terms To Know</vt:lpstr>
      <vt:lpstr>Concept of Moneyness</vt:lpstr>
      <vt:lpstr>2 Types of Options</vt:lpstr>
      <vt:lpstr>Payoff Diagram For Buying A Call</vt:lpstr>
      <vt:lpstr>Payoff Diagram For Buying A Put</vt:lpstr>
      <vt:lpstr>Example</vt:lpstr>
      <vt:lpstr>Summary Of Payoff Diagrams</vt:lpstr>
      <vt:lpstr>Why People Trade Options</vt:lpstr>
      <vt:lpstr>Example - What Should cory do?</vt:lpstr>
      <vt:lpstr>Example - What Should Peter do?</vt:lpstr>
      <vt:lpstr>Example of what not to do</vt:lpstr>
      <vt:lpstr>Different Strategies: Volatility Strategies</vt:lpstr>
      <vt:lpstr>Different Strategies: Volatility Strategies</vt:lpstr>
      <vt:lpstr>Different Strategies: Hedging</vt:lpstr>
      <vt:lpstr>Different Strategies: Hedging</vt:lpstr>
      <vt:lpstr>Real World Example: Cost-less Collar</vt:lpstr>
      <vt:lpstr>Next week Options pricing / Black scholes  option greeks  Skew  Put Call Parity </vt:lpstr>
    </vt:vector>
  </TitlesOfParts>
  <Company>NYU 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Cory Peshkin</cp:lastModifiedBy>
  <cp:revision>357</cp:revision>
  <cp:lastPrinted>2018-01-23T17:23:00Z</cp:lastPrinted>
  <dcterms:created xsi:type="dcterms:W3CDTF">2013-09-30T15:19:49Z</dcterms:created>
  <dcterms:modified xsi:type="dcterms:W3CDTF">2020-10-13T16:03:50Z</dcterms:modified>
</cp:coreProperties>
</file>