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84" r:id="rId2"/>
    <p:sldId id="257" r:id="rId3"/>
    <p:sldId id="258" r:id="rId4"/>
    <p:sldId id="259" r:id="rId5"/>
    <p:sldId id="2957" r:id="rId6"/>
    <p:sldId id="2953" r:id="rId7"/>
    <p:sldId id="2954" r:id="rId8"/>
    <p:sldId id="2955" r:id="rId9"/>
    <p:sldId id="2956" r:id="rId10"/>
    <p:sldId id="2959" r:id="rId11"/>
    <p:sldId id="2986" r:id="rId12"/>
    <p:sldId id="2958" r:id="rId13"/>
    <p:sldId id="2960" r:id="rId14"/>
    <p:sldId id="2961" r:id="rId15"/>
    <p:sldId id="2974" r:id="rId16"/>
    <p:sldId id="269" r:id="rId17"/>
    <p:sldId id="2962" r:id="rId18"/>
    <p:sldId id="2963" r:id="rId19"/>
    <p:sldId id="2964" r:id="rId20"/>
    <p:sldId id="2965" r:id="rId21"/>
    <p:sldId id="2966" r:id="rId22"/>
    <p:sldId id="2967" r:id="rId23"/>
    <p:sldId id="2968" r:id="rId24"/>
    <p:sldId id="2969" r:id="rId25"/>
    <p:sldId id="2971" r:id="rId26"/>
    <p:sldId id="2972" r:id="rId27"/>
    <p:sldId id="2973" r:id="rId28"/>
    <p:sldId id="262" r:id="rId29"/>
    <p:sldId id="2979" r:id="rId30"/>
    <p:sldId id="2976" r:id="rId31"/>
    <p:sldId id="2977" r:id="rId32"/>
    <p:sldId id="2980" r:id="rId33"/>
    <p:sldId id="2981" r:id="rId34"/>
    <p:sldId id="2983" r:id="rId35"/>
    <p:sldId id="2985" r:id="rId36"/>
    <p:sldId id="298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01"/>
  </p:normalViewPr>
  <p:slideViewPr>
    <p:cSldViewPr snapToGrid="0" snapToObjects="1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B449F-8F12-514C-A27D-498726B85349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26B14-62A2-1043-87FC-FEEBDCF2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8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61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62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72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42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9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4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8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3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76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8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25131-265E-4D18-A782-22D5CD81A4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37A9-D849-8148-9386-0A61BC7E2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2D6A6-5B23-FB4C-8A07-24EA063DB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DA35D-7B04-5941-A51B-D6981E3E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BAEE1-370A-9D48-91AF-281D3DDE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55549-E54A-0A44-8F48-FE47B410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0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AD95-6EB2-C148-98C9-3B9D4C58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6D81C-E3C5-8A42-93F8-BAD19086C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CF021-DD21-3344-9237-E3E9BD06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2FD4-0A5B-544C-83EB-3DCE3B4E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6C345-89F8-E946-BB03-A3B6A5CD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0B394-6456-094F-815B-4D66F4CE7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89921-39D7-444C-B43A-88D71CB70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EB23A-ACE2-2249-A4C5-4BD4F5DD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E0E01-432E-7F41-B609-6F12B0D7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6641A-4590-F64C-AC2C-B71D33AA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0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9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099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5623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03E-3C2D-7943-8FF6-FB2701E1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226ED-62B6-484B-BDD9-BBD4072F8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EE343-FD86-D140-864E-48F9FABB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CE93-6E83-A342-A647-417A9EA5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8E0E8-1C07-854A-B536-669713D3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8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FFC0-7B7B-AB4B-B576-58280182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49761-E3B2-0C44-B74B-3AD8469B2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D5277-6613-BC4D-A57D-1FFD6BA8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59AC5-D20A-8C45-894E-3665E739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C2E4-B7B5-C94A-BDAF-132C038F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BCA4-5245-5E47-9BAC-9F99E702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609E1-8DB9-E84B-A367-B3AC40237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F6FF2-C869-9349-8A94-E3E73439C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9CA14-9FDC-FB4F-A7A9-D17A50B7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A2CBD-1B18-FF4A-AEC8-76348E91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B92D1-3344-4E48-A34C-D2333BDD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E44C-9E80-2A4A-9ED1-D4825CF7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46B36-B7EC-214F-A15B-EA1ACB29E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4E8A0-31FA-5D47-94C5-33CA05E54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41D16-91D3-7C4A-839E-89CB8836B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20015-3900-C345-9BB9-F326AECF4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C1A313-F58D-A748-B087-BAEC4473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52F39-5A61-D14C-B14C-0869836E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79C3D-068B-2346-B100-0843196B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1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A095-C4E3-0B46-B3D9-3801FFC3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E31D8-314F-E649-B031-0A58C6AD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CA30F-6861-9E45-8D67-80AF9525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28961-D476-EB46-8A39-984C9DF1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7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36BCE-B575-0342-AF66-A552F71D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B39FE-A971-6D40-8E27-9BB704C6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30C63-8EA8-FE4B-A84D-FF99E736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9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7239-536E-0F45-A548-1D57AE54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79CB0-774E-D840-B5B9-DA9D6259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DF71E-FBDA-F348-A1AC-9494D2964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5106A-317B-3D48-B269-8574A4E3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2EB11-6613-6044-9BBD-47F402EB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789C6-52BD-9E48-8B5E-FABB350A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0624-2216-A340-828C-3472DFFE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2D342-5D4F-2448-8600-B362CD988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68970-8B43-6244-8772-2C457C87D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CCFA3-B5D0-784C-BAA5-926882AA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B4C1-B130-F14D-9908-4270668D7CB7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EBB20-D4BA-1348-9B92-4ED0DB97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8DCD8-851A-1849-8933-610EBB8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0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5E750-00BE-2B4E-B349-7BDFBCA3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51C46-CB89-DE40-949D-90AA3280F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9620-C31F-C64D-8440-5EFC08331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1B4C1-B130-F14D-9908-4270668D7CB7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F1FF1-4E04-6247-B193-B33908BFD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C6A57-319D-5147-B251-07F13BDAB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5581-E7AA-5F42-B891-BA429D11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skd359@stern.nyu.edu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connor.sheehy@stern.nyu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alex.poon@stern.nyu.edu" TargetMode="External"/><Relationship Id="rId5" Type="http://schemas.openxmlformats.org/officeDocument/2006/relationships/hyperlink" Target="mailto:rer407@stern.nyu.edu" TargetMode="Externa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09" y="687"/>
            <a:ext cx="12186383" cy="6856627"/>
          </a:xfrm>
          <a:prstGeom prst="rect">
            <a:avLst/>
          </a:prstGeom>
          <a:solidFill>
            <a:srgbClr val="3E58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2A8C946-CC9F-4E44-A916-CB423880A0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68000"/>
          </a:blip>
          <a:srcRect t="7" b="7"/>
          <a:stretch>
            <a:fillRect/>
          </a:stretch>
        </p:blipFill>
        <p:spPr>
          <a:xfrm>
            <a:off x="2809" y="688"/>
            <a:ext cx="12191144" cy="6856626"/>
          </a:xfrm>
        </p:spPr>
      </p:pic>
      <p:sp>
        <p:nvSpPr>
          <p:cNvPr id="19" name="TextBox 18"/>
          <p:cNvSpPr txBox="1"/>
          <p:nvPr/>
        </p:nvSpPr>
        <p:spPr>
          <a:xfrm>
            <a:off x="1185438" y="4171792"/>
            <a:ext cx="10029679" cy="745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45" b="1" spc="-6" dirty="0">
                <a:solidFill>
                  <a:schemeClr val="bg1"/>
                </a:solidFill>
                <a:latin typeface="Garamond"/>
                <a:cs typeface="Garamond"/>
              </a:rPr>
              <a:t>Intro to Credit and Bankruptcy</a:t>
            </a:r>
            <a:endParaRPr lang="en-US" sz="4245" b="1" dirty="0">
              <a:solidFill>
                <a:schemeClr val="bg1"/>
              </a:solidFill>
              <a:latin typeface="Garamond" panose="02020404030301010803" pitchFamily="18" charset="0"/>
              <a:ea typeface="Lato Thin" charset="0"/>
              <a:cs typeface="Lato Thi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2535C7-85DA-9046-8E03-4F182540E5E0}"/>
              </a:ext>
            </a:extLst>
          </p:cNvPr>
          <p:cNvSpPr/>
          <p:nvPr/>
        </p:nvSpPr>
        <p:spPr>
          <a:xfrm>
            <a:off x="-50928" y="4064254"/>
            <a:ext cx="12295422" cy="10305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8A0A7C-4C3E-2540-B28D-7F5211542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82" y="133198"/>
            <a:ext cx="2238765" cy="7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1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7"/>
            <a:ext cx="8624291" cy="3040712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Debt vs Equity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 Debt?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_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 Equity?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_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10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197063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7"/>
            <a:ext cx="8624291" cy="4153068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Debt vs Equity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 Debt?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Save on taxes through interest tax shield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dilution of ownership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Upside for debtors capped at face value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 Equity?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interest expenses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covenants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Beneficial if stock is overvalued (less dilution, cheaper cost of capital)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11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389016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1928356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Tax-Shield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Tax shield on interest creates value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Debt gets paid pre-tax, the more debt, the less the tax you pay, higher EV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12</a:t>
            </a:fld>
            <a:endParaRPr spc="9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5F3064-1465-A141-968E-21CFE96B2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53" y="3093826"/>
            <a:ext cx="4769459" cy="28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5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3040712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Capped Upside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Company X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Currently worth $1,000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Financed 50% debt, 50% Equity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If Firm Value doubles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13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60585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7"/>
            <a:ext cx="8624291" cy="4153068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Capped Upside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Company X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Currently worth $1,000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Financed 50% debt, 50% Equity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If Firm Value doubles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Now worth $2,000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Debt still worth $500 – Capped upside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Whereas Equity has grown to $1,500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Equity can grow, whereas debt is fixed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14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195347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"/>
              <a:ext cx="20104099" cy="113071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59612" y="0"/>
              <a:ext cx="8382634" cy="11307445"/>
            </a:xfrm>
            <a:custGeom>
              <a:avLst/>
              <a:gdLst/>
              <a:ahLst/>
              <a:cxnLst/>
              <a:rect l="l" t="t" r="r" b="b"/>
              <a:pathLst>
                <a:path w="8382634" h="11307445">
                  <a:moveTo>
                    <a:pt x="8382361" y="0"/>
                  </a:moveTo>
                  <a:lnTo>
                    <a:pt x="0" y="0"/>
                  </a:lnTo>
                  <a:lnTo>
                    <a:pt x="0" y="11307142"/>
                  </a:lnTo>
                  <a:lnTo>
                    <a:pt x="8382361" y="11307142"/>
                  </a:lnTo>
                  <a:lnTo>
                    <a:pt x="8382361" y="0"/>
                  </a:lnTo>
                  <a:close/>
                </a:path>
              </a:pathLst>
            </a:custGeom>
            <a:solidFill>
              <a:srgbClr val="235D8D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9508" y="2925147"/>
            <a:ext cx="3569934" cy="545996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 algn="ctr">
              <a:lnSpc>
                <a:spcPct val="100000"/>
              </a:lnSpc>
              <a:spcBef>
                <a:spcPts val="58"/>
              </a:spcBef>
              <a:tabLst>
                <a:tab pos="1731248" algn="l"/>
              </a:tabLst>
            </a:pPr>
            <a:r>
              <a:rPr lang="en-US" sz="3500" b="1" spc="263" dirty="0">
                <a:solidFill>
                  <a:srgbClr val="FFFFFF"/>
                </a:solidFill>
                <a:latin typeface="Garamond" panose="02020404030301010803" pitchFamily="18" charset="0"/>
              </a:rPr>
              <a:t>Debt</a:t>
            </a:r>
            <a:endParaRPr sz="3500" b="1" spc="-3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136017" cy="3720879"/>
            <a:chOff x="246244" y="218604"/>
            <a:chExt cx="11767820" cy="6136005"/>
          </a:xfrm>
        </p:grpSpPr>
        <p:sp>
          <p:nvSpPr>
            <p:cNvPr id="7" name="object 7"/>
            <p:cNvSpPr/>
            <p:nvPr/>
          </p:nvSpPr>
          <p:spPr>
            <a:xfrm>
              <a:off x="7789364" y="6344563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15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139064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Secured vs. Unsecured Debt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284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Debt with a collateral interest is called secured</a:t>
            </a:r>
            <a:endParaRPr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16</a:t>
            </a:fld>
            <a:endParaRPr spc="9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4C1DB5-3743-EA41-8AF4-0560413B7F21}"/>
              </a:ext>
            </a:extLst>
          </p:cNvPr>
          <p:cNvGraphicFramePr>
            <a:graphicFrameLocks noGrp="1"/>
          </p:cNvGraphicFramePr>
          <p:nvPr/>
        </p:nvGraphicFramePr>
        <p:xfrm>
          <a:off x="3126648" y="2964805"/>
          <a:ext cx="5938704" cy="2766153"/>
        </p:xfrm>
        <a:graphic>
          <a:graphicData uri="http://schemas.openxmlformats.org/drawingml/2006/table">
            <a:tbl>
              <a:tblPr/>
              <a:tblGrid>
                <a:gridCol w="2969352">
                  <a:extLst>
                    <a:ext uri="{9D8B030D-6E8A-4147-A177-3AD203B41FA5}">
                      <a16:colId xmlns:a16="http://schemas.microsoft.com/office/drawing/2014/main" val="4247059293"/>
                    </a:ext>
                  </a:extLst>
                </a:gridCol>
                <a:gridCol w="2969352">
                  <a:extLst>
                    <a:ext uri="{9D8B030D-6E8A-4147-A177-3AD203B41FA5}">
                      <a16:colId xmlns:a16="http://schemas.microsoft.com/office/drawing/2014/main" val="319110229"/>
                    </a:ext>
                  </a:extLst>
                </a:gridCol>
              </a:tblGrid>
              <a:tr h="3513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Secured</a:t>
                      </a:r>
                      <a:endParaRPr lang="en-US" sz="120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7760" marR="57760" marT="57760" marB="5776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Unsecured</a:t>
                      </a:r>
                      <a:endParaRPr lang="en-US" sz="120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7760" marR="57760" marT="57760" marB="5776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383191"/>
                  </a:ext>
                </a:extLst>
              </a:tr>
              <a:tr h="24147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Backed by collateral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Based on quality of collateral and creditworthiness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Often floating rate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libor+spread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Mandatory Amortization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Lower interest rate 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Often banks are lenders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7760" marR="57760" marT="57760" marB="5776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 collateral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Based only on creditworthiness of borrower 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Often fixed rate 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Can be bullet payment or paid in kind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Higher interest rate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7760" marR="57760" marT="57760" marB="5776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188782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2365145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Covenants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284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What are covenants?</a:t>
            </a:r>
            <a:endParaRPr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17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42242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Covenants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256426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What are covenants?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Promises agreed to by the borrower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If they do not abide, lender can place borrower in default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Meant to protect lender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In theory, the more covenants, the lower the interest rate because the lender has less risk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spc="3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spc="3" dirty="0">
                <a:latin typeface="Garamond"/>
                <a:cs typeface="Garamond"/>
              </a:rPr>
              <a:t>Maintenance vs. Incurrence</a:t>
            </a:r>
            <a:endParaRPr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18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058941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Maintenance Covenants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200077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Tested regularly and borrower must be in compliance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Examples: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Debt/EBITDA ratio below certain number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Interest Coverage ratio higher than certain number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If they are not in compliance can be placed in technical default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19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36051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750" y="132562"/>
            <a:ext cx="1633409" cy="52263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48681" y="1569413"/>
            <a:ext cx="256183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474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5738482" y="883982"/>
            <a:ext cx="5585362" cy="46937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39276" algn="ctr">
              <a:spcBef>
                <a:spcPts val="58"/>
              </a:spcBef>
              <a:tabLst>
                <a:tab pos="1210256" algn="l"/>
              </a:tabLst>
            </a:pPr>
            <a:r>
              <a:rPr sz="3002" b="1" spc="233" dirty="0">
                <a:solidFill>
                  <a:srgbClr val="242424"/>
                </a:solidFill>
                <a:latin typeface="Garamond"/>
                <a:cs typeface="Garamond"/>
              </a:rPr>
              <a:t>Brain	</a:t>
            </a:r>
            <a:r>
              <a:rPr sz="3002" b="1" spc="200" dirty="0">
                <a:solidFill>
                  <a:srgbClr val="242424"/>
                </a:solidFill>
                <a:latin typeface="Garamond"/>
                <a:cs typeface="Garamond"/>
              </a:rPr>
              <a:t>Teaser</a:t>
            </a:r>
            <a:endParaRPr lang="en-US" sz="3002" b="1" spc="200" dirty="0">
              <a:solidFill>
                <a:srgbClr val="242424"/>
              </a:solidFill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" y="1695881"/>
            <a:ext cx="5055645" cy="454063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</a:t>
            </a:fld>
            <a:endParaRPr spc="9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44C02C-57CA-5E43-B50B-402894099C65}"/>
              </a:ext>
            </a:extLst>
          </p:cNvPr>
          <p:cNvSpPr/>
          <p:nvPr/>
        </p:nvSpPr>
        <p:spPr>
          <a:xfrm>
            <a:off x="5819166" y="1672928"/>
            <a:ext cx="5420864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indent="-63150" algn="ctr">
              <a:spcBef>
                <a:spcPts val="2147"/>
              </a:spcBef>
              <a:tabLst>
                <a:tab pos="3345821" algn="l"/>
                <a:tab pos="4856812" algn="l"/>
              </a:tabLst>
            </a:pPr>
            <a:r>
              <a:rPr lang="en-US" sz="2500" b="1" spc="-88" dirty="0">
                <a:latin typeface="Garamond"/>
                <a:cs typeface="Garamond"/>
              </a:rPr>
              <a:t>How many trailing zeros are in 100 factorial</a:t>
            </a:r>
          </a:p>
          <a:p>
            <a:pPr marL="7701" marR="3081" indent="-63150" algn="ctr">
              <a:spcBef>
                <a:spcPts val="2147"/>
              </a:spcBef>
              <a:tabLst>
                <a:tab pos="3345821" algn="l"/>
                <a:tab pos="4856812" algn="l"/>
              </a:tabLst>
            </a:pPr>
            <a:r>
              <a:rPr lang="en-US" sz="2500" b="1" spc="-88" dirty="0">
                <a:latin typeface="Garamond"/>
                <a:cs typeface="Garamond"/>
              </a:rPr>
              <a:t>100! = 100 * 99 * 98 * … * 2 * 1</a:t>
            </a:r>
          </a:p>
        </p:txBody>
      </p:sp>
    </p:spTree>
    <p:extLst>
      <p:ext uri="{BB962C8B-B14F-4D97-AF65-F5344CB8AC3E}">
        <p14:creationId xmlns:p14="http://schemas.microsoft.com/office/powerpoint/2010/main" val="111363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Incurrence Covenants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196230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Only comes into effect if the borrower is trying to do a specific action 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If the borrower wants to take on new debt, debt/</a:t>
            </a:r>
            <a:r>
              <a:rPr lang="en-US" sz="1789" dirty="0" err="1">
                <a:latin typeface="Garamond"/>
                <a:cs typeface="Garamond"/>
              </a:rPr>
              <a:t>ebitda</a:t>
            </a:r>
            <a:r>
              <a:rPr lang="en-US" sz="1789" dirty="0">
                <a:latin typeface="Garamond"/>
                <a:cs typeface="Garamond"/>
              </a:rPr>
              <a:t> must be below 5.0x after taking on the new debt</a:t>
            </a:r>
          </a:p>
          <a:p>
            <a:pPr marL="840595" lvl="2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This does not mean they cannot have a debt/</a:t>
            </a:r>
            <a:r>
              <a:rPr lang="en-US" sz="1789" dirty="0" err="1">
                <a:latin typeface="Garamond"/>
                <a:cs typeface="Garamond"/>
              </a:rPr>
              <a:t>ebitda</a:t>
            </a:r>
            <a:r>
              <a:rPr lang="en-US" sz="1789" dirty="0">
                <a:latin typeface="Garamond"/>
                <a:cs typeface="Garamond"/>
              </a:rPr>
              <a:t> ratio of 6.0x, just must be below 5.0x after taking on new debt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20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2543810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688" y="1459915"/>
            <a:ext cx="5571235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Covenant Breach/Distress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593833" cy="312775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Borrower is placed in technical default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Depending on credit docs, lender can accelerate if there is a provision allowing this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 general, lenders will look to work with borrower to cure technical default as acceleration is rarely the best method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All about preserving their return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Rating Downgrade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Equity trades close to 0, debt trading at discount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Poor Financials (Cash Flow, AP, Margins, Revenue etc.)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21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25591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Why Companies go into Distress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711224" cy="172544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Unrealistic Business Plan – LBO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Economic Downturn – COVID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Mismanagement - Overspending </a:t>
            </a:r>
            <a:r>
              <a:rPr lang="en-US" sz="1789" dirty="0" err="1">
                <a:latin typeface="Garamond"/>
                <a:cs typeface="Garamond"/>
              </a:rPr>
              <a:t>etc</a:t>
            </a: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Secular Change in Industry – Amazon with Brick and Mortar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Above results in inability to meet obligations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22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637425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Signs of Distress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7"/>
            <a:ext cx="5711224" cy="316622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Stretching Accounts Payable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Deferring Capex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Declining EBITDA/Margins leading to large Debt/EBITDA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Deteriorating Margins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Debt trading at a discount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Equity Value trading at Option Value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23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34248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Option Value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454766"/>
            <a:ext cx="5896055" cy="226328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Why Equity of a bankrupt/distress company rarely trades at 0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Can be applied to debt as well where a clearly out of the money unsecured bond could be trading above 0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The equity (or unsecured bond) is effectively an option on the value of the firm increasing, and the strike price is the price you pay for the equity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24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2120131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Cost of Distress/Debt Overhang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320014"/>
            <a:ext cx="5896055" cy="399221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Higher interest rates on future debt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Forced selling of assets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Indirect Costs – Reducing </a:t>
            </a:r>
            <a:r>
              <a:rPr lang="en-US" sz="1789" dirty="0" err="1">
                <a:latin typeface="Garamond"/>
                <a:cs typeface="Garamond"/>
              </a:rPr>
              <a:t>CapEx</a:t>
            </a:r>
            <a:r>
              <a:rPr lang="en-US" sz="1789" dirty="0">
                <a:latin typeface="Garamond"/>
                <a:cs typeface="Garamond"/>
              </a:rPr>
              <a:t> on valuable projects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Conflicts of Interest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Creditors/Lenders want company to preserve value since they are higher in the capital structure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Equity Holders want company to take on risky projects, so their “option” pays out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Debt Overhang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Existing debt will prevent financing for Positive NPV projects because value accrues to senior debt holders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25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001736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Debt Overhang Example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09" y="2320014"/>
            <a:ext cx="6251894" cy="83532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No equity or sub-debt holder would fund a positive NPV project here because current value is 290, and future value creation up to 210 flows directly to senior debt holders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26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0D3C498-8A7C-1E44-B8A9-2A660927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52" y="3287858"/>
            <a:ext cx="2122413" cy="26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78A94475-EA06-7742-B187-687FBA96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45" y="3691966"/>
            <a:ext cx="4663598" cy="195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7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Solving Distress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09" y="2320014"/>
            <a:ext cx="6251894" cy="57282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Increase Asset Value – Strategic and Operational Changes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Resize Capital Structure – OOC Restructuring, Bankruptcy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27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641A236-AC3F-CC4E-969C-7C5B5C26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22" y="2994691"/>
            <a:ext cx="5483319" cy="277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00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"/>
              <a:ext cx="20104099" cy="113071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59612" y="0"/>
              <a:ext cx="8382634" cy="11307445"/>
            </a:xfrm>
            <a:custGeom>
              <a:avLst/>
              <a:gdLst/>
              <a:ahLst/>
              <a:cxnLst/>
              <a:rect l="l" t="t" r="r" b="b"/>
              <a:pathLst>
                <a:path w="8382634" h="11307445">
                  <a:moveTo>
                    <a:pt x="8382361" y="0"/>
                  </a:moveTo>
                  <a:lnTo>
                    <a:pt x="0" y="0"/>
                  </a:lnTo>
                  <a:lnTo>
                    <a:pt x="0" y="11307142"/>
                  </a:lnTo>
                  <a:lnTo>
                    <a:pt x="8382361" y="11307142"/>
                  </a:lnTo>
                  <a:lnTo>
                    <a:pt x="8382361" y="0"/>
                  </a:lnTo>
                  <a:close/>
                </a:path>
              </a:pathLst>
            </a:custGeom>
            <a:solidFill>
              <a:srgbClr val="235D8D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9508" y="2925147"/>
            <a:ext cx="3569934" cy="545996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 algn="ctr">
              <a:lnSpc>
                <a:spcPct val="100000"/>
              </a:lnSpc>
              <a:spcBef>
                <a:spcPts val="58"/>
              </a:spcBef>
              <a:tabLst>
                <a:tab pos="1731248" algn="l"/>
              </a:tabLst>
            </a:pPr>
            <a:r>
              <a:rPr lang="en-US" sz="3500" b="1" spc="263" dirty="0">
                <a:solidFill>
                  <a:srgbClr val="FFFFFF"/>
                </a:solidFill>
                <a:latin typeface="Garamond" panose="02020404030301010803" pitchFamily="18" charset="0"/>
              </a:rPr>
              <a:t>Creditors POV</a:t>
            </a:r>
            <a:endParaRPr sz="3500" b="1" spc="-3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136017" cy="3720879"/>
            <a:chOff x="246244" y="218604"/>
            <a:chExt cx="11767820" cy="6136005"/>
          </a:xfrm>
        </p:grpSpPr>
        <p:sp>
          <p:nvSpPr>
            <p:cNvPr id="7" name="object 7"/>
            <p:cNvSpPr/>
            <p:nvPr/>
          </p:nvSpPr>
          <p:spPr>
            <a:xfrm>
              <a:off x="7789364" y="6344563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28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1001702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Bankruptcy – Chapter 11 and 7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72410" y="2320014"/>
            <a:ext cx="6496756" cy="370406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Legal process to help debtor/borrower when they are in distress and cannot cover their liabilities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Provides debtor with some protections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Out of Court Restructuring is another option, as it is cheaper and has no indirect costs, but the debtor does not get Chapter 11 protections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Debtor creates a plan for their future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This plan will include a firm valuation and how each creditor is treated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Senior creditors prefer low firm valuation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Junior creditors prefer higher firm valuation</a:t>
            </a:r>
          </a:p>
          <a:p>
            <a:pPr marL="563349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5750" indent="-285750">
              <a:spcBef>
                <a:spcPts val="73"/>
              </a:spcBef>
              <a:buFont typeface="Wingdings" pitchFamily="2" charset="2"/>
              <a:buChar char="v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Chapter 7 – Liquidation, when the firm cannot operate as a going concern in the future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29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182275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750" y="132562"/>
            <a:ext cx="1633409" cy="52263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48681" y="1569413"/>
            <a:ext cx="256183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474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5538115" y="883983"/>
            <a:ext cx="5602690" cy="495778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341552" algn="ctr">
              <a:spcBef>
                <a:spcPts val="58"/>
              </a:spcBef>
              <a:tabLst>
                <a:tab pos="2249928" algn="l"/>
                <a:tab pos="3467116" algn="l"/>
              </a:tabLst>
            </a:pPr>
            <a:r>
              <a:rPr sz="3002" b="1" spc="258" dirty="0">
                <a:solidFill>
                  <a:srgbClr val="242424"/>
                </a:solidFill>
                <a:latin typeface="Garamond"/>
                <a:cs typeface="Garamond"/>
              </a:rPr>
              <a:t>Solution:	</a:t>
            </a:r>
            <a:r>
              <a:rPr sz="3002" b="1" spc="233" dirty="0">
                <a:solidFill>
                  <a:srgbClr val="242424"/>
                </a:solidFill>
                <a:latin typeface="Garamond"/>
                <a:cs typeface="Garamond"/>
              </a:rPr>
              <a:t>Brain	</a:t>
            </a:r>
            <a:r>
              <a:rPr sz="3002" b="1" spc="200" dirty="0">
                <a:solidFill>
                  <a:srgbClr val="242424"/>
                </a:solidFill>
                <a:latin typeface="Garamond"/>
                <a:cs typeface="Garamond"/>
              </a:rPr>
              <a:t>Teaser</a:t>
            </a:r>
            <a:endParaRPr sz="3002" dirty="0">
              <a:latin typeface="Garamond"/>
              <a:cs typeface="Garamond"/>
            </a:endParaRPr>
          </a:p>
          <a:p>
            <a:pPr marL="7701">
              <a:spcBef>
                <a:spcPts val="2192"/>
              </a:spcBef>
            </a:pPr>
            <a:r>
              <a:rPr sz="2500" b="1" spc="-15" dirty="0">
                <a:latin typeface="Garamond"/>
                <a:cs typeface="Garamond"/>
              </a:rPr>
              <a:t>Answer:</a:t>
            </a:r>
            <a:r>
              <a:rPr lang="en-US" sz="2500" b="1" spc="-15" dirty="0">
                <a:latin typeface="Garamond"/>
                <a:cs typeface="Garamond"/>
              </a:rPr>
              <a:t> 24</a:t>
            </a:r>
          </a:p>
          <a:p>
            <a:pPr marL="7701">
              <a:spcBef>
                <a:spcPts val="2192"/>
              </a:spcBef>
            </a:pPr>
            <a:r>
              <a:rPr lang="en-US" sz="2500" spc="-15" dirty="0">
                <a:latin typeface="Garamond"/>
                <a:cs typeface="Garamond"/>
              </a:rPr>
              <a:t>A trailing zero is created when a multiple of 5 is multiplied by a multiple of 2 (15 * 8 = 120)</a:t>
            </a:r>
          </a:p>
          <a:p>
            <a:pPr marL="7701">
              <a:spcBef>
                <a:spcPts val="2192"/>
              </a:spcBef>
            </a:pPr>
            <a:r>
              <a:rPr lang="en-US" sz="2500" spc="-15" dirty="0">
                <a:latin typeface="Garamond"/>
                <a:cs typeface="Garamond"/>
              </a:rPr>
              <a:t>There are 20 5’s between 5 and 100</a:t>
            </a:r>
          </a:p>
          <a:p>
            <a:pPr marL="7701">
              <a:spcBef>
                <a:spcPts val="2192"/>
              </a:spcBef>
            </a:pPr>
            <a:r>
              <a:rPr lang="en-US" sz="2500" spc="-15" dirty="0">
                <a:latin typeface="Garamond"/>
                <a:cs typeface="Garamond"/>
              </a:rPr>
              <a:t>25, 50, 75, and 100 contain 2 5’s, so we have 4 additional ones</a:t>
            </a:r>
          </a:p>
          <a:p>
            <a:pPr marL="7701">
              <a:spcBef>
                <a:spcPts val="2192"/>
              </a:spcBef>
            </a:pPr>
            <a:r>
              <a:rPr lang="en-US" sz="2500" spc="-15" dirty="0">
                <a:latin typeface="Garamond"/>
                <a:cs typeface="Garamond"/>
              </a:rPr>
              <a:t>There are more 2’s than 5’s, so the answer is the number of 5’s which is  20 + 4 = 24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" y="1695881"/>
            <a:ext cx="5055645" cy="454063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997707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Waterfall and Fulcrum Security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30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77A07753-8BCF-824E-9AAE-7BB824AFE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88" y="2366222"/>
            <a:ext cx="5290787" cy="344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75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Creation Value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31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3EEB09C9-F9DE-9140-9492-86862E29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07" y="2459417"/>
            <a:ext cx="6686396" cy="31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525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Lender Considerations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32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DD1C6A25-AEE4-484E-8B53-3368FE918579}"/>
              </a:ext>
            </a:extLst>
          </p:cNvPr>
          <p:cNvSpPr txBox="1"/>
          <p:nvPr/>
        </p:nvSpPr>
        <p:spPr>
          <a:xfrm>
            <a:off x="2728803" y="2330852"/>
            <a:ext cx="6765356" cy="4306021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Because upside is capped in credit at yield/coupon (unless buying at significant discount with NT maturity), downside protection is everything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Factors of Risk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Priority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Time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Leverage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Considerations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Ability to pay interest - FCF Generation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Ability to refinance/repay at maturity – Terminal Value of business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Collateral Coverage if secured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42047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Managing Priority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33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DD1C6A25-AEE4-484E-8B53-3368FE918579}"/>
              </a:ext>
            </a:extLst>
          </p:cNvPr>
          <p:cNvSpPr txBox="1"/>
          <p:nvPr/>
        </p:nvSpPr>
        <p:spPr>
          <a:xfrm>
            <a:off x="2728803" y="2330852"/>
            <a:ext cx="6765356" cy="283959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Negative Pledge Covenants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Prevents a lender/creditor from being “primed”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Being ”primed” is when a borrower takes on debt from another lender that is of higher priority to you either contractually or through a security interest (collateral)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Restricted Payments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Prevents dividend payments for example which are payments to a holder lower in the capital structure (equity)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382752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Managing Leverage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34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DD1C6A25-AEE4-484E-8B53-3368FE918579}"/>
              </a:ext>
            </a:extLst>
          </p:cNvPr>
          <p:cNvSpPr txBox="1"/>
          <p:nvPr/>
        </p:nvSpPr>
        <p:spPr>
          <a:xfrm>
            <a:off x="2728803" y="2330852"/>
            <a:ext cx="6765356" cy="142446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Debt/EBITDA and Interest Coverage Covenants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Prevents borrower from being in too risky of a position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Gives lender an “out” if they are in violation depending on the terms of the credit documents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25739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4580"/>
            <a:ext cx="12191144" cy="6852224"/>
            <a:chOff x="0" y="7552"/>
            <a:chExt cx="20104100" cy="11299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52"/>
              <a:ext cx="20104099" cy="112995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39857" y="1701097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2409" y="1419788"/>
            <a:ext cx="6251894" cy="46905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8"/>
              </a:spcBef>
            </a:pPr>
            <a:r>
              <a:rPr lang="en-US" sz="3000" b="1" spc="194" dirty="0">
                <a:latin typeface="Garamond" panose="02020404030301010803" pitchFamily="18" charset="0"/>
              </a:rPr>
              <a:t>Investing in Debt</a:t>
            </a:r>
            <a:endParaRPr sz="3000" b="1" spc="224" dirty="0">
              <a:latin typeface="Garamond" panose="02020404030301010803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50" y="132562"/>
            <a:ext cx="7242680" cy="2028135"/>
            <a:chOff x="246244" y="218604"/>
            <a:chExt cx="11943715" cy="3344545"/>
          </a:xfrm>
        </p:grpSpPr>
        <p:sp>
          <p:nvSpPr>
            <p:cNvPr id="7" name="object 7"/>
            <p:cNvSpPr/>
            <p:nvPr/>
          </p:nvSpPr>
          <p:spPr>
            <a:xfrm>
              <a:off x="7965253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35</a:t>
            </a:fld>
            <a:endParaRPr spc="9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0068B8B-05AC-9647-A999-9DFE6DFB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32" y="2755744"/>
            <a:ext cx="112046" cy="22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449" tIns="27725" rIns="55449" bIns="277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92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DD1C6A25-AEE4-484E-8B53-3368FE918579}"/>
              </a:ext>
            </a:extLst>
          </p:cNvPr>
          <p:cNvSpPr txBox="1"/>
          <p:nvPr/>
        </p:nvSpPr>
        <p:spPr>
          <a:xfrm>
            <a:off x="2728803" y="2330852"/>
            <a:ext cx="6765356" cy="340308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When investing in debt need to factor all of this in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Your perceived risk drives the interest rate/coupon on the debt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 the current environment almost, any company has been able to raise debt because of the low interest rates (until recently)</a:t>
            </a: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endParaRPr lang="en-US" sz="1789" dirty="0">
              <a:latin typeface="Garamond"/>
              <a:cs typeface="Garamond"/>
            </a:endParaRPr>
          </a:p>
          <a:p>
            <a:pPr marL="286103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However, the majority of the time, there is a certain point where a company is deemed too risky to be given financing no matter the interest rate</a:t>
            </a:r>
          </a:p>
          <a:p>
            <a:pPr marL="743303" lvl="1" indent="-286488">
              <a:spcBef>
                <a:spcPts val="73"/>
              </a:spcBef>
              <a:buFont typeface="Wingdings"/>
              <a:buChar char=""/>
              <a:tabLst>
                <a:tab pos="286488" algn="l"/>
              </a:tabLst>
            </a:pPr>
            <a:r>
              <a:rPr lang="en-US" sz="1789" dirty="0">
                <a:latin typeface="Garamond"/>
                <a:cs typeface="Garamond"/>
              </a:rPr>
              <a:t>Interest rate may take up all of their FCF generation at a certain point meaning they can’t operate profitably</a:t>
            </a:r>
          </a:p>
        </p:txBody>
      </p:sp>
    </p:spTree>
    <p:extLst>
      <p:ext uri="{BB962C8B-B14F-4D97-AF65-F5344CB8AC3E}">
        <p14:creationId xmlns:p14="http://schemas.microsoft.com/office/powerpoint/2010/main" val="2913020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FF1625-6018-0746-8BA8-E23E139D8CE1}"/>
              </a:ext>
            </a:extLst>
          </p:cNvPr>
          <p:cNvSpPr/>
          <p:nvPr/>
        </p:nvSpPr>
        <p:spPr>
          <a:xfrm>
            <a:off x="428" y="884747"/>
            <a:ext cx="12186383" cy="1394312"/>
          </a:xfrm>
          <a:prstGeom prst="rect">
            <a:avLst/>
          </a:prstGeom>
          <a:solidFill>
            <a:srgbClr val="3E587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B3F82-F286-AD4A-BEE1-4BC3078E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82" y="133198"/>
            <a:ext cx="1633369" cy="522678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99D9D17-C84E-7643-94D7-ECC1209407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alphaModFix amt="81000"/>
          </a:blip>
          <a:srcRect t="31700" b="31700"/>
          <a:stretch>
            <a:fillRect/>
          </a:stretch>
        </p:blipFill>
        <p:spPr>
          <a:xfrm>
            <a:off x="-4333" y="870991"/>
            <a:ext cx="12191144" cy="1394339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57F642-A47C-314F-A0E0-7B27689B0331}"/>
              </a:ext>
            </a:extLst>
          </p:cNvPr>
          <p:cNvSpPr txBox="1"/>
          <p:nvPr/>
        </p:nvSpPr>
        <p:spPr>
          <a:xfrm>
            <a:off x="4726432" y="2521707"/>
            <a:ext cx="2769925" cy="553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99" b="1" spc="3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Get in Touch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84D708-A4A6-2B48-86B8-AF37ECA062F7}"/>
              </a:ext>
            </a:extLst>
          </p:cNvPr>
          <p:cNvCxnSpPr/>
          <p:nvPr/>
        </p:nvCxnSpPr>
        <p:spPr>
          <a:xfrm>
            <a:off x="4830528" y="3192756"/>
            <a:ext cx="2561711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8A487D6-5338-D441-B4CA-C27307B03263}"/>
              </a:ext>
            </a:extLst>
          </p:cNvPr>
          <p:cNvSpPr/>
          <p:nvPr/>
        </p:nvSpPr>
        <p:spPr>
          <a:xfrm>
            <a:off x="1886247" y="3397832"/>
            <a:ext cx="8450272" cy="3138507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Feel free to reach out to us over Facebook or email if you have any questions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  <a:hlinkClick r:id="" action="ppaction://noaction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" action="ppaction://noaction"/>
              </a:rPr>
              <a:t>www.quantfsnyu.com</a:t>
            </a:r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    quantfsnyu@gmail.com	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President – Ram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Ramanathan 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hlinkClick r:id="rId5"/>
              </a:rPr>
              <a:t>rer407@stern.nyu.edu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Vice-President – Alex Poon (</a:t>
            </a:r>
            <a:r>
              <a:rPr lang="en-US" sz="2000" dirty="0" err="1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rId6"/>
              </a:rPr>
              <a:t>alex.poon@stern.nyu.edu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Co – Head of All Portfolios – Connor Sheehy (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rId7"/>
              </a:rPr>
              <a:t>connor.sheehy@stern.nyu.edu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Co – Head of All Portfolios – Kevin Duan (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  <a:hlinkClick r:id="rId8"/>
              </a:rPr>
              <a:t>skd359@stern.nyu.edu</a:t>
            </a:r>
            <a:r>
              <a:rPr lang="en-US" sz="2000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marL="285702" indent="-285702">
              <a:buFont typeface="Arial" charset="0"/>
              <a:buChar char="•"/>
            </a:pPr>
            <a:endParaRPr lang="en-US" sz="2000" dirty="0">
              <a:solidFill>
                <a:srgbClr val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9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4431158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What is Enterprise Value?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Enterprise Value = Equity Value + Debt – Cash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b="1" spc="-3" dirty="0">
                <a:latin typeface="Garamond"/>
                <a:cs typeface="Garamond"/>
              </a:rPr>
              <a:t>Value of Operating Assets of the Business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b="1" spc="-3" dirty="0">
                <a:latin typeface="Garamond"/>
                <a:cs typeface="Garamond"/>
              </a:rPr>
              <a:t>Cost to Acquire Business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Must pay down debt and equity holders to fully acquire a company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Halal Cart Operating Assets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_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Halal Cart Financial Assets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_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4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11274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4431158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What is Enterprise Value?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Enterprise Value = Equity Value + Debt – Cash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b="1" spc="-3" dirty="0">
                <a:latin typeface="Garamond"/>
                <a:cs typeface="Garamond"/>
              </a:rPr>
              <a:t>Value of Operating Assets of the Business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b="1" spc="-3" dirty="0">
                <a:latin typeface="Garamond"/>
                <a:cs typeface="Garamond"/>
              </a:rPr>
              <a:t>Cost to Acquire Business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Must pay down debt and equity holders to fully acquire a company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Halal Cart Operating Assets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Cart itself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Food/Inventory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Halal Cart Financial Assets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Cash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5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73630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3318802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What is Enterprise Value?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 do we subtract Cash?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Cash is not an operating asset, it is a financial asset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In theory cash can be used to pay down debt, strategic decision for company to hold onto cash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If you were to acquire a business, you would pay out equity holders, debt holders, but get to keep the cash so the true cost is net of cash</a:t>
            </a:r>
          </a:p>
          <a:p>
            <a:pPr marL="1392391" marR="733932" lvl="1">
              <a:lnSpc>
                <a:spcPct val="100699"/>
              </a:lnSpc>
              <a:tabLst>
                <a:tab pos="1402018" algn="l"/>
                <a:tab pos="4457116" algn="l"/>
                <a:tab pos="4502168" algn="l"/>
              </a:tabLst>
            </a:pPr>
            <a:endParaRPr lang="en-US" sz="1789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6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49220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1928356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What is Capital Structure?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How a firm funds its operations/growth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Can be either debt or equity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7</a:t>
            </a:fld>
            <a:endParaRPr spc="9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E5F235-57AD-7E4A-98DC-C72D3BED695C}"/>
              </a:ext>
            </a:extLst>
          </p:cNvPr>
          <p:cNvSpPr/>
          <p:nvPr/>
        </p:nvSpPr>
        <p:spPr>
          <a:xfrm>
            <a:off x="4386314" y="3429000"/>
            <a:ext cx="1571063" cy="415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Cash/Financial Assets ($100)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3E33CD-0262-274A-85F2-AEBFFA3E752F}"/>
              </a:ext>
            </a:extLst>
          </p:cNvPr>
          <p:cNvSpPr/>
          <p:nvPr/>
        </p:nvSpPr>
        <p:spPr>
          <a:xfrm>
            <a:off x="4386314" y="3894677"/>
            <a:ext cx="1571063" cy="16598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Operating Assets </a:t>
            </a:r>
          </a:p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($500)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2F691956-20A6-3346-9F02-F63B57DA61AF}"/>
              </a:ext>
            </a:extLst>
          </p:cNvPr>
          <p:cNvSpPr/>
          <p:nvPr/>
        </p:nvSpPr>
        <p:spPr>
          <a:xfrm>
            <a:off x="3785613" y="3894677"/>
            <a:ext cx="462077" cy="16598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777186-45EE-9B43-B40E-276053BBD004}"/>
              </a:ext>
            </a:extLst>
          </p:cNvPr>
          <p:cNvSpPr txBox="1"/>
          <p:nvPr/>
        </p:nvSpPr>
        <p:spPr>
          <a:xfrm>
            <a:off x="2602194" y="4431275"/>
            <a:ext cx="1091004" cy="79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16" dirty="0">
                <a:latin typeface="Garamond" panose="02020404030301010803" pitchFamily="18" charset="0"/>
              </a:rPr>
              <a:t>Enterprise Value</a:t>
            </a:r>
          </a:p>
          <a:p>
            <a:pPr algn="ctr"/>
            <a:r>
              <a:rPr lang="en-US" sz="1516" dirty="0">
                <a:latin typeface="Garamond" panose="02020404030301010803" pitchFamily="18" charset="0"/>
              </a:rPr>
              <a:t>($500)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B4CAA1-2BBB-C040-97BE-480E37EA62A6}"/>
              </a:ext>
            </a:extLst>
          </p:cNvPr>
          <p:cNvSpPr/>
          <p:nvPr/>
        </p:nvSpPr>
        <p:spPr>
          <a:xfrm>
            <a:off x="6049792" y="4907648"/>
            <a:ext cx="1571063" cy="646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Debt</a:t>
            </a:r>
          </a:p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($200)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5802BB-C92A-5142-BB03-15799FB8AFDD}"/>
              </a:ext>
            </a:extLst>
          </p:cNvPr>
          <p:cNvSpPr/>
          <p:nvPr/>
        </p:nvSpPr>
        <p:spPr>
          <a:xfrm>
            <a:off x="6049792" y="3894677"/>
            <a:ext cx="1571063" cy="9667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Equity (Net of Cash)</a:t>
            </a:r>
          </a:p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($300)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18C688-B273-CA4D-B259-D538E063B5FC}"/>
              </a:ext>
            </a:extLst>
          </p:cNvPr>
          <p:cNvSpPr/>
          <p:nvPr/>
        </p:nvSpPr>
        <p:spPr>
          <a:xfrm>
            <a:off x="6049792" y="3428330"/>
            <a:ext cx="1571063" cy="4158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solidFill>
                  <a:schemeClr val="tx1"/>
                </a:solidFill>
                <a:latin typeface="Garamond" panose="02020404030301010803" pitchFamily="18" charset="0"/>
              </a:rPr>
              <a:t>Cash/Financial Assets ($100)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255A755A-A111-7F41-B3D5-06B5D766913E}"/>
              </a:ext>
            </a:extLst>
          </p:cNvPr>
          <p:cNvSpPr/>
          <p:nvPr/>
        </p:nvSpPr>
        <p:spPr>
          <a:xfrm rot="10800000">
            <a:off x="7713271" y="3432599"/>
            <a:ext cx="462077" cy="142884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19D3B5-4489-494A-9989-D4BA2953E321}"/>
              </a:ext>
            </a:extLst>
          </p:cNvPr>
          <p:cNvSpPr txBox="1"/>
          <p:nvPr/>
        </p:nvSpPr>
        <p:spPr>
          <a:xfrm>
            <a:off x="8221556" y="3641231"/>
            <a:ext cx="1394687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16" dirty="0">
                <a:latin typeface="Garamond" panose="02020404030301010803" pitchFamily="18" charset="0"/>
              </a:rPr>
              <a:t>Market Capitalization (Equity Value)</a:t>
            </a:r>
          </a:p>
          <a:p>
            <a:pPr algn="ctr"/>
            <a:r>
              <a:rPr lang="en-US" sz="1516" dirty="0">
                <a:latin typeface="Garamond" panose="02020404030301010803" pitchFamily="18" charset="0"/>
              </a:rPr>
              <a:t>($400)</a:t>
            </a:r>
          </a:p>
        </p:txBody>
      </p:sp>
    </p:spTree>
    <p:extLst>
      <p:ext uri="{BB962C8B-B14F-4D97-AF65-F5344CB8AC3E}">
        <p14:creationId xmlns:p14="http://schemas.microsoft.com/office/powerpoint/2010/main" val="293516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6"/>
            <a:ext cx="8624291" cy="3874980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Modigliani-Miller Theorem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In a perfect world, the value of a firm is independent of capital structure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Value of a firm – Enterprise Value</a:t>
            </a: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Perfect World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taxes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transactions costs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bankruptcy costs or financial distress costs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No information asymmetry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Securities are fairly priced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8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84017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144" cy="6856845"/>
            <a:chOff x="0" y="0"/>
            <a:chExt cx="20104100" cy="113074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7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44" y="218604"/>
              <a:ext cx="2693612" cy="861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ln w="20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3160" y="1031547"/>
            <a:ext cx="8624291" cy="4987335"/>
          </a:xfrm>
          <a:prstGeom prst="rect">
            <a:avLst/>
          </a:prstGeom>
        </p:spPr>
        <p:txBody>
          <a:bodyPr vert="horz" wrap="square" lIns="0" tIns="770" rIns="0" bIns="0" rtlCol="0">
            <a:spAutoFit/>
          </a:bodyPr>
          <a:lstStyle/>
          <a:p>
            <a:pPr>
              <a:spcBef>
                <a:spcPts val="6"/>
              </a:spcBef>
            </a:pPr>
            <a:endParaRPr sz="3032" dirty="0">
              <a:latin typeface="Times New Roman"/>
              <a:cs typeface="Times New Roman"/>
            </a:endParaRPr>
          </a:p>
          <a:p>
            <a:pPr marR="6546" algn="ctr">
              <a:tabLst>
                <a:tab pos="1817502" algn="l"/>
              </a:tabLst>
            </a:pPr>
            <a:r>
              <a:rPr lang="en-US" sz="3002" b="1" spc="252" dirty="0">
                <a:solidFill>
                  <a:srgbClr val="242424"/>
                </a:solidFill>
                <a:latin typeface="Garamond"/>
                <a:cs typeface="Garamond"/>
              </a:rPr>
              <a:t>Modigliani-Miller Theorem</a:t>
            </a:r>
            <a:endParaRPr sz="3002" dirty="0">
              <a:latin typeface="Garamond"/>
              <a:cs typeface="Garamond"/>
            </a:endParaRPr>
          </a:p>
          <a:p>
            <a:pPr>
              <a:spcBef>
                <a:spcPts val="27"/>
              </a:spcBef>
            </a:pPr>
            <a:endParaRPr lang="en-US" sz="2911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A firm worth $1000 is worth $1000 regardless of how it is financed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80% debt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$800 in debt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$200 in equity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20% debt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$200 in debt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$800 in equity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endParaRPr lang="en-US" sz="1789" spc="-3" dirty="0">
              <a:latin typeface="Garamond"/>
              <a:cs typeface="Garamond"/>
            </a:endParaRPr>
          </a:p>
          <a:p>
            <a:pPr marL="1401633" marR="73393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Why?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In theory why should it matter how you finance?</a:t>
            </a:r>
          </a:p>
          <a:p>
            <a:pPr marL="1956125" marR="733932" lvl="2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Cost of Capital</a:t>
            </a:r>
          </a:p>
          <a:p>
            <a:pPr marL="1678879" marR="733932" lvl="1" indent="-286488">
              <a:lnSpc>
                <a:spcPct val="100699"/>
              </a:lnSpc>
              <a:buFont typeface="Wingdings"/>
              <a:buChar char=""/>
              <a:tabLst>
                <a:tab pos="1402018" algn="l"/>
                <a:tab pos="4457116" algn="l"/>
                <a:tab pos="4502168" algn="l"/>
              </a:tabLst>
            </a:pPr>
            <a:r>
              <a:rPr lang="en-US" sz="1789" spc="-3" dirty="0">
                <a:latin typeface="Garamond"/>
                <a:cs typeface="Garamond"/>
              </a:rPr>
              <a:t>In a perfect world, financing with debt is cheaper, but results in higher Cost of Equity, therefore Cost of Capital doesn’t change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spcBef>
                  <a:spcPts val="285"/>
                </a:spcBef>
              </a:pPr>
              <a:t>9</a:t>
            </a:fld>
            <a:endParaRPr spc="9" dirty="0"/>
          </a:p>
        </p:txBody>
      </p:sp>
    </p:spTree>
    <p:extLst>
      <p:ext uri="{BB962C8B-B14F-4D97-AF65-F5344CB8AC3E}">
        <p14:creationId xmlns:p14="http://schemas.microsoft.com/office/powerpoint/2010/main" val="215420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1704</Words>
  <Application>Microsoft Macintosh PowerPoint</Application>
  <PresentationFormat>Widescreen</PresentationFormat>
  <Paragraphs>322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Garamond</vt:lpstr>
      <vt:lpstr>Lato Light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Debt</vt:lpstr>
      <vt:lpstr>Secured vs. Unsecured Debt</vt:lpstr>
      <vt:lpstr>Covenants</vt:lpstr>
      <vt:lpstr>Covenants</vt:lpstr>
      <vt:lpstr>Maintenance Covenants</vt:lpstr>
      <vt:lpstr>Incurrence Covenants</vt:lpstr>
      <vt:lpstr>Covenant Breach/Distress</vt:lpstr>
      <vt:lpstr>Why Companies go into Distress</vt:lpstr>
      <vt:lpstr>Signs of Distress</vt:lpstr>
      <vt:lpstr>Option Value</vt:lpstr>
      <vt:lpstr>Cost of Distress/Debt Overhang</vt:lpstr>
      <vt:lpstr>Debt Overhang Example</vt:lpstr>
      <vt:lpstr>Solving Distress</vt:lpstr>
      <vt:lpstr>Creditors POV</vt:lpstr>
      <vt:lpstr>Bankruptcy – Chapter 11 and 7</vt:lpstr>
      <vt:lpstr>Waterfall and Fulcrum Security</vt:lpstr>
      <vt:lpstr>Creation Value</vt:lpstr>
      <vt:lpstr>Lender Considerations</vt:lpstr>
      <vt:lpstr>Managing Priority</vt:lpstr>
      <vt:lpstr>Managing Leverage</vt:lpstr>
      <vt:lpstr>Investing in Debt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Ramvikneshh Ramanathan</dc:creator>
  <cp:lastModifiedBy>Ramvikneshh Ramanathan</cp:lastModifiedBy>
  <cp:revision>12</cp:revision>
  <dcterms:created xsi:type="dcterms:W3CDTF">2021-03-13T23:24:23Z</dcterms:created>
  <dcterms:modified xsi:type="dcterms:W3CDTF">2021-03-16T02:59:26Z</dcterms:modified>
</cp:coreProperties>
</file>