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2946" r:id="rId3"/>
    <p:sldId id="2975" r:id="rId4"/>
    <p:sldId id="2971" r:id="rId5"/>
    <p:sldId id="3012" r:id="rId6"/>
    <p:sldId id="3003" r:id="rId7"/>
    <p:sldId id="2996" r:id="rId8"/>
    <p:sldId id="3013" r:id="rId9"/>
    <p:sldId id="2989" r:id="rId10"/>
    <p:sldId id="3007" r:id="rId11"/>
    <p:sldId id="3014" r:id="rId12"/>
    <p:sldId id="3015" r:id="rId13"/>
    <p:sldId id="3005" r:id="rId14"/>
    <p:sldId id="3016" r:id="rId15"/>
    <p:sldId id="3017" r:id="rId16"/>
    <p:sldId id="3002" r:id="rId17"/>
    <p:sldId id="3018" r:id="rId18"/>
    <p:sldId id="3008" r:id="rId19"/>
    <p:sldId id="3010" r:id="rId20"/>
    <p:sldId id="3009" r:id="rId21"/>
    <p:sldId id="2962" r:id="rId22"/>
    <p:sldId id="3019" r:id="rId23"/>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A4736-BAF0-2A4E-AC70-90C151EE1B2D}">
          <p14:sldIdLst>
            <p14:sldId id="257"/>
            <p14:sldId id="2946"/>
            <p14:sldId id="2975"/>
            <p14:sldId id="2971"/>
            <p14:sldId id="3012"/>
            <p14:sldId id="3003"/>
            <p14:sldId id="2996"/>
            <p14:sldId id="3013"/>
            <p14:sldId id="2989"/>
            <p14:sldId id="3007"/>
            <p14:sldId id="3014"/>
            <p14:sldId id="3015"/>
            <p14:sldId id="3005"/>
            <p14:sldId id="3016"/>
            <p14:sldId id="3017"/>
            <p14:sldId id="3002"/>
            <p14:sldId id="3018"/>
            <p14:sldId id="3008"/>
            <p14:sldId id="3010"/>
            <p14:sldId id="3009"/>
            <p14:sldId id="2962"/>
            <p14:sldId id="3019"/>
          </p14:sldIdLst>
        </p14:section>
      </p14:sectionLst>
    </p:ext>
    <p:ext uri="{EFAFB233-063F-42B5-8137-9DF3F51BA10A}">
      <p15:sldGuideLst xmlns:p15="http://schemas.microsoft.com/office/powerpoint/2012/main">
        <p15:guide id="1" orient="horz" pos="4368" userDrawn="1">
          <p15:clr>
            <a:srgbClr val="A4A3A4"/>
          </p15:clr>
        </p15:guide>
        <p15:guide id="2" pos="77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F8FC"/>
    <a:srgbClr val="245D8D"/>
    <a:srgbClr val="E8E6E6"/>
    <a:srgbClr val="FFFFFF"/>
    <a:srgbClr val="FFACA9"/>
    <a:srgbClr val="004479"/>
    <a:srgbClr val="78A9AA"/>
    <a:srgbClr val="78A9AB"/>
    <a:srgbClr val="3CA8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7" autoAdjust="0"/>
    <p:restoredTop sz="94902"/>
  </p:normalViewPr>
  <p:slideViewPr>
    <p:cSldViewPr snapToGrid="0" snapToObjects="1" showGuides="1">
      <p:cViewPr varScale="1">
        <p:scale>
          <a:sx n="40" d="100"/>
          <a:sy n="40" d="100"/>
        </p:scale>
        <p:origin x="252" y="60"/>
      </p:cViewPr>
      <p:guideLst>
        <p:guide orient="horz" pos="4368"/>
        <p:guide pos="772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11144-9462-3142-A3E8-767EA9B0C457}" type="datetimeFigureOut">
              <a:rPr lang="en-US" smtClean="0"/>
              <a:t>11/2/2020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2B1F2-3B54-CB42-94EA-2579E33DB23C}" type="slidenum">
              <a:rPr lang="en-US" smtClean="0"/>
              <a:t>‹#›</a:t>
            </a:fld>
            <a:endParaRPr lang="en-US" dirty="0"/>
          </a:p>
        </p:txBody>
      </p:sp>
    </p:spTree>
    <p:extLst>
      <p:ext uri="{BB962C8B-B14F-4D97-AF65-F5344CB8AC3E}">
        <p14:creationId xmlns:p14="http://schemas.microsoft.com/office/powerpoint/2010/main" val="1930986848"/>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230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10</a:t>
            </a:fld>
            <a:endParaRPr lang="en-US"/>
          </a:p>
        </p:txBody>
      </p:sp>
    </p:spTree>
    <p:extLst>
      <p:ext uri="{BB962C8B-B14F-4D97-AF65-F5344CB8AC3E}">
        <p14:creationId xmlns:p14="http://schemas.microsoft.com/office/powerpoint/2010/main" val="20060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11</a:t>
            </a:fld>
            <a:endParaRPr lang="en-US"/>
          </a:p>
        </p:txBody>
      </p:sp>
    </p:spTree>
    <p:extLst>
      <p:ext uri="{BB962C8B-B14F-4D97-AF65-F5344CB8AC3E}">
        <p14:creationId xmlns:p14="http://schemas.microsoft.com/office/powerpoint/2010/main" val="383698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12</a:t>
            </a:fld>
            <a:endParaRPr lang="en-US" dirty="0"/>
          </a:p>
        </p:txBody>
      </p:sp>
    </p:spTree>
    <p:extLst>
      <p:ext uri="{BB962C8B-B14F-4D97-AF65-F5344CB8AC3E}">
        <p14:creationId xmlns:p14="http://schemas.microsoft.com/office/powerpoint/2010/main" val="30031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13</a:t>
            </a:fld>
            <a:endParaRPr lang="en-US"/>
          </a:p>
        </p:txBody>
      </p:sp>
    </p:spTree>
    <p:extLst>
      <p:ext uri="{BB962C8B-B14F-4D97-AF65-F5344CB8AC3E}">
        <p14:creationId xmlns:p14="http://schemas.microsoft.com/office/powerpoint/2010/main" val="419116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14</a:t>
            </a:fld>
            <a:endParaRPr lang="en-US"/>
          </a:p>
        </p:txBody>
      </p:sp>
    </p:spTree>
    <p:extLst>
      <p:ext uri="{BB962C8B-B14F-4D97-AF65-F5344CB8AC3E}">
        <p14:creationId xmlns:p14="http://schemas.microsoft.com/office/powerpoint/2010/main" val="32501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15</a:t>
            </a:fld>
            <a:endParaRPr lang="en-US"/>
          </a:p>
        </p:txBody>
      </p:sp>
    </p:spTree>
    <p:extLst>
      <p:ext uri="{BB962C8B-B14F-4D97-AF65-F5344CB8AC3E}">
        <p14:creationId xmlns:p14="http://schemas.microsoft.com/office/powerpoint/2010/main" val="104037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16</a:t>
            </a:fld>
            <a:endParaRPr lang="en-US" dirty="0"/>
          </a:p>
        </p:txBody>
      </p:sp>
    </p:spTree>
    <p:extLst>
      <p:ext uri="{BB962C8B-B14F-4D97-AF65-F5344CB8AC3E}">
        <p14:creationId xmlns:p14="http://schemas.microsoft.com/office/powerpoint/2010/main" val="93392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17</a:t>
            </a:fld>
            <a:endParaRPr lang="en-US" dirty="0"/>
          </a:p>
        </p:txBody>
      </p:sp>
    </p:spTree>
    <p:extLst>
      <p:ext uri="{BB962C8B-B14F-4D97-AF65-F5344CB8AC3E}">
        <p14:creationId xmlns:p14="http://schemas.microsoft.com/office/powerpoint/2010/main" val="221918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18</a:t>
            </a:fld>
            <a:endParaRPr lang="en-US"/>
          </a:p>
        </p:txBody>
      </p:sp>
    </p:spTree>
    <p:extLst>
      <p:ext uri="{BB962C8B-B14F-4D97-AF65-F5344CB8AC3E}">
        <p14:creationId xmlns:p14="http://schemas.microsoft.com/office/powerpoint/2010/main" val="4011435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19</a:t>
            </a:fld>
            <a:endParaRPr lang="en-US" dirty="0"/>
          </a:p>
        </p:txBody>
      </p:sp>
    </p:spTree>
    <p:extLst>
      <p:ext uri="{BB962C8B-B14F-4D97-AF65-F5344CB8AC3E}">
        <p14:creationId xmlns:p14="http://schemas.microsoft.com/office/powerpoint/2010/main" val="284209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a:t>
            </a:fld>
            <a:endParaRPr lang="en-US"/>
          </a:p>
        </p:txBody>
      </p:sp>
    </p:spTree>
    <p:extLst>
      <p:ext uri="{BB962C8B-B14F-4D97-AF65-F5344CB8AC3E}">
        <p14:creationId xmlns:p14="http://schemas.microsoft.com/office/powerpoint/2010/main" val="283628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20</a:t>
            </a:fld>
            <a:endParaRPr lang="en-US"/>
          </a:p>
        </p:txBody>
      </p:sp>
    </p:spTree>
    <p:extLst>
      <p:ext uri="{BB962C8B-B14F-4D97-AF65-F5344CB8AC3E}">
        <p14:creationId xmlns:p14="http://schemas.microsoft.com/office/powerpoint/2010/main" val="282020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21</a:t>
            </a:fld>
            <a:endParaRPr lang="en-US" dirty="0"/>
          </a:p>
        </p:txBody>
      </p:sp>
    </p:spTree>
    <p:extLst>
      <p:ext uri="{BB962C8B-B14F-4D97-AF65-F5344CB8AC3E}">
        <p14:creationId xmlns:p14="http://schemas.microsoft.com/office/powerpoint/2010/main" val="264827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22</a:t>
            </a:fld>
            <a:endParaRPr lang="en-US" dirty="0"/>
          </a:p>
        </p:txBody>
      </p:sp>
    </p:spTree>
    <p:extLst>
      <p:ext uri="{BB962C8B-B14F-4D97-AF65-F5344CB8AC3E}">
        <p14:creationId xmlns:p14="http://schemas.microsoft.com/office/powerpoint/2010/main" val="10624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a:t>
            </a:fld>
            <a:endParaRPr lang="en-US"/>
          </a:p>
        </p:txBody>
      </p:sp>
    </p:spTree>
    <p:extLst>
      <p:ext uri="{BB962C8B-B14F-4D97-AF65-F5344CB8AC3E}">
        <p14:creationId xmlns:p14="http://schemas.microsoft.com/office/powerpoint/2010/main" val="102854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a:t>
            </a:fld>
            <a:endParaRPr lang="en-US" dirty="0"/>
          </a:p>
        </p:txBody>
      </p:sp>
    </p:spTree>
    <p:extLst>
      <p:ext uri="{BB962C8B-B14F-4D97-AF65-F5344CB8AC3E}">
        <p14:creationId xmlns:p14="http://schemas.microsoft.com/office/powerpoint/2010/main" val="335092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5</a:t>
            </a:fld>
            <a:endParaRPr lang="en-US" dirty="0"/>
          </a:p>
        </p:txBody>
      </p:sp>
    </p:spTree>
    <p:extLst>
      <p:ext uri="{BB962C8B-B14F-4D97-AF65-F5344CB8AC3E}">
        <p14:creationId xmlns:p14="http://schemas.microsoft.com/office/powerpoint/2010/main" val="262319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6</a:t>
            </a:fld>
            <a:endParaRPr lang="en-US" dirty="0"/>
          </a:p>
        </p:txBody>
      </p:sp>
    </p:spTree>
    <p:extLst>
      <p:ext uri="{BB962C8B-B14F-4D97-AF65-F5344CB8AC3E}">
        <p14:creationId xmlns:p14="http://schemas.microsoft.com/office/powerpoint/2010/main" val="165524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7</a:t>
            </a:fld>
            <a:endParaRPr lang="en-US" dirty="0"/>
          </a:p>
        </p:txBody>
      </p:sp>
    </p:spTree>
    <p:extLst>
      <p:ext uri="{BB962C8B-B14F-4D97-AF65-F5344CB8AC3E}">
        <p14:creationId xmlns:p14="http://schemas.microsoft.com/office/powerpoint/2010/main" val="94566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8</a:t>
            </a:fld>
            <a:endParaRPr lang="en-US" dirty="0"/>
          </a:p>
        </p:txBody>
      </p:sp>
    </p:spTree>
    <p:extLst>
      <p:ext uri="{BB962C8B-B14F-4D97-AF65-F5344CB8AC3E}">
        <p14:creationId xmlns:p14="http://schemas.microsoft.com/office/powerpoint/2010/main" val="363037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9</a:t>
            </a:fld>
            <a:endParaRPr lang="en-US"/>
          </a:p>
        </p:txBody>
      </p:sp>
    </p:spTree>
    <p:extLst>
      <p:ext uri="{BB962C8B-B14F-4D97-AF65-F5344CB8AC3E}">
        <p14:creationId xmlns:p14="http://schemas.microsoft.com/office/powerpoint/2010/main" val="3930347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3546D-2B66-AF4B-9489-814FFA97E236}" type="datetimeFigureOut">
              <a:rPr lang="en-US" smtClean="0"/>
              <a:t>11/2/2020</a:t>
            </a:fld>
            <a:endParaRPr lang="en-US" dirty="0"/>
          </a:p>
        </p:txBody>
      </p:sp>
      <p:sp>
        <p:nvSpPr>
          <p:cNvPr id="4" name="Slide Number Placeholder 3"/>
          <p:cNvSpPr>
            <a:spLocks noGrp="1"/>
          </p:cNvSpPr>
          <p:nvPr>
            <p:ph type="sldNum" sz="quarter" idx="12"/>
          </p:nvPr>
        </p:nvSpPr>
        <p:spPr/>
        <p:txBody>
          <a:bodyPr/>
          <a:lstStyle/>
          <a:p>
            <a:fld id="{3CBBC910-17A8-5042-A077-D5AF11B6BDF4}" type="slidenum">
              <a:rPr lang="en-US" smtClean="0"/>
              <a:t>‹#›</a:t>
            </a:fld>
            <a:endParaRPr lang="en-US" dirty="0"/>
          </a:p>
        </p:txBody>
      </p:sp>
      <p:pic>
        <p:nvPicPr>
          <p:cNvPr id="8" name="Picture 7">
            <a:extLst>
              <a:ext uri="{FF2B5EF4-FFF2-40B4-BE49-F238E27FC236}">
                <a16:creationId xmlns:a16="http://schemas.microsoft.com/office/drawing/2014/main" id="{0CC97418-B702-7540-95F0-5B2959B39C05}"/>
              </a:ext>
            </a:extLst>
          </p:cNvPr>
          <p:cNvPicPr>
            <a:picLocks noChangeAspect="1"/>
          </p:cNvPicPr>
          <p:nvPr userDrawn="1"/>
        </p:nvPicPr>
        <p:blipFill>
          <a:blip r:embed="rId2"/>
          <a:stretch>
            <a:fillRect/>
          </a:stretch>
        </p:blipFill>
        <p:spPr>
          <a:xfrm>
            <a:off x="20744995" y="460378"/>
            <a:ext cx="3248763" cy="9353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 y="0"/>
            <a:ext cx="24387174" cy="13716000"/>
          </a:xfrm>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8379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12164696" y="0"/>
            <a:ext cx="12222479" cy="6858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 name="Picture Placeholder 13">
            <a:extLst>
              <a:ext uri="{FF2B5EF4-FFF2-40B4-BE49-F238E27FC236}">
                <a16:creationId xmlns:a16="http://schemas.microsoft.com/office/drawing/2014/main" id="{8ADC7D00-F520-0B46-87D8-1BB66DBFBAB6}"/>
              </a:ext>
            </a:extLst>
          </p:cNvPr>
          <p:cNvSpPr>
            <a:spLocks noGrp="1"/>
          </p:cNvSpPr>
          <p:nvPr>
            <p:ph type="pic" sz="quarter" idx="15"/>
          </p:nvPr>
        </p:nvSpPr>
        <p:spPr>
          <a:xfrm>
            <a:off x="12164695" y="6858000"/>
            <a:ext cx="12222479" cy="6858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8" name="Title 7">
            <a:extLst>
              <a:ext uri="{FF2B5EF4-FFF2-40B4-BE49-F238E27FC236}">
                <a16:creationId xmlns:a16="http://schemas.microsoft.com/office/drawing/2014/main" id="{E5070DEA-1B76-4A43-B4B0-680713F544B2}"/>
              </a:ext>
            </a:extLst>
          </p:cNvPr>
          <p:cNvSpPr>
            <a:spLocks noGrp="1"/>
          </p:cNvSpPr>
          <p:nvPr>
            <p:ph type="title"/>
          </p:nvPr>
        </p:nvSpPr>
        <p:spPr>
          <a:xfrm>
            <a:off x="1253067" y="928057"/>
            <a:ext cx="9604157" cy="1381331"/>
          </a:xfrm>
        </p:spPr>
        <p:txBody>
          <a:bodyPr/>
          <a:lstStyle/>
          <a:p>
            <a:r>
              <a:rPr lang="en-US" dirty="0"/>
              <a:t>Click to edit Master title style</a:t>
            </a:r>
          </a:p>
        </p:txBody>
      </p:sp>
    </p:spTree>
    <p:extLst>
      <p:ext uri="{BB962C8B-B14F-4D97-AF65-F5344CB8AC3E}">
        <p14:creationId xmlns:p14="http://schemas.microsoft.com/office/powerpoint/2010/main" val="915430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AD5E226E-687D-1343-9BC0-A0A696553E3D}"/>
              </a:ext>
            </a:extLst>
          </p:cNvPr>
          <p:cNvSpPr/>
          <p:nvPr userDrawn="1"/>
        </p:nvSpPr>
        <p:spPr>
          <a:xfrm>
            <a:off x="23275891" y="12725227"/>
            <a:ext cx="687387" cy="687387"/>
          </a:xfrm>
          <a:prstGeom prst="ellipse">
            <a:avLst/>
          </a:prstGeom>
          <a:solidFill>
            <a:schemeClr val="bg1"/>
          </a:solidFill>
          <a:ln w="12700" cmpd="sng">
            <a:solidFill>
              <a:srgbClr val="387D9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4400" dirty="0">
              <a:solidFill>
                <a:schemeClr val="bg2"/>
              </a:solidFill>
              <a:cs typeface="Lato Light"/>
            </a:endParaRPr>
          </a:p>
        </p:txBody>
      </p:sp>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243546D-2B66-AF4B-9489-814FFA97E236}" type="datetimeFigureOut">
              <a:rPr lang="en-US" smtClean="0"/>
              <a:t>11/2/2020</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CBBC910-17A8-5042-A077-D5AF11B6BDF4}" type="slidenum">
              <a:rPr lang="en-US" smtClean="0"/>
              <a:t>‹#›</a:t>
            </a:fld>
            <a:endParaRPr lang="en-US" dirty="0"/>
          </a:p>
        </p:txBody>
      </p:sp>
      <p:sp>
        <p:nvSpPr>
          <p:cNvPr id="12" name="TextBox 11">
            <a:extLst>
              <a:ext uri="{FF2B5EF4-FFF2-40B4-BE49-F238E27FC236}">
                <a16:creationId xmlns:a16="http://schemas.microsoft.com/office/drawing/2014/main" id="{BE4537DD-1275-DF4B-8FCE-486A0B250F11}"/>
              </a:ext>
            </a:extLst>
          </p:cNvPr>
          <p:cNvSpPr txBox="1">
            <a:spLocks noChangeArrowheads="1"/>
          </p:cNvSpPr>
          <p:nvPr userDrawn="1"/>
        </p:nvSpPr>
        <p:spPr bwMode="auto">
          <a:xfrm>
            <a:off x="23269946" y="12784463"/>
            <a:ext cx="738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502020204030203" charset="0"/>
                <a:ea typeface="ＭＳ Ｐゴシック" panose="020B0600070205080204" pitchFamily="34" charset="-128"/>
              </a:defRPr>
            </a:lvl1pPr>
            <a:lvl2pPr marL="742950" indent="-285750">
              <a:defRPr sz="3600">
                <a:solidFill>
                  <a:schemeClr val="tx1"/>
                </a:solidFill>
                <a:latin typeface="Lato Light" panose="020F0502020204030203" charset="0"/>
                <a:ea typeface="ＭＳ Ｐゴシック" panose="020B0600070205080204" pitchFamily="34" charset="-128"/>
              </a:defRPr>
            </a:lvl2pPr>
            <a:lvl3pPr marL="1143000" indent="-228600">
              <a:defRPr sz="3600">
                <a:solidFill>
                  <a:schemeClr val="tx1"/>
                </a:solidFill>
                <a:latin typeface="Lato Light" panose="020F0502020204030203" charset="0"/>
                <a:ea typeface="ＭＳ Ｐゴシック" panose="020B0600070205080204" pitchFamily="34" charset="-128"/>
              </a:defRPr>
            </a:lvl3pPr>
            <a:lvl4pPr marL="1600200" indent="-228600">
              <a:defRPr sz="3600">
                <a:solidFill>
                  <a:schemeClr val="tx1"/>
                </a:solidFill>
                <a:latin typeface="Lato Light" panose="020F0502020204030203" charset="0"/>
                <a:ea typeface="ＭＳ Ｐゴシック" panose="020B0600070205080204" pitchFamily="34" charset="-128"/>
              </a:defRPr>
            </a:lvl4pPr>
            <a:lvl5pPr marL="2057400" indent="-228600">
              <a:defRPr sz="3600">
                <a:solidFill>
                  <a:schemeClr val="tx1"/>
                </a:solidFill>
                <a:latin typeface="Lato Light" panose="020F0502020204030203"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502020204030203"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502020204030203"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502020204030203"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502020204030203" charset="0"/>
                <a:ea typeface="ＭＳ Ｐゴシック" panose="020B0600070205080204" pitchFamily="34" charset="-128"/>
              </a:defRPr>
            </a:lvl9pPr>
          </a:lstStyle>
          <a:p>
            <a:pPr algn="ctr" eaLnBrk="1" hangingPunct="1">
              <a:defRPr/>
            </a:pPr>
            <a:fld id="{42D067CE-1F68-4F46-B7A6-937C7886F714}" type="slidenum">
              <a:rPr lang="id-ID" altLang="en-US" sz="2400" b="1" smtClean="0">
                <a:solidFill>
                  <a:srgbClr val="387D9D"/>
                </a:solidFill>
              </a:rPr>
              <a:pPr algn="ctr" eaLnBrk="1" hangingPunct="1">
                <a:defRPr/>
              </a:pPr>
              <a:t>‹#›</a:t>
            </a:fld>
            <a:endParaRPr lang="id-ID" altLang="en-US" sz="2400" dirty="0">
              <a:solidFill>
                <a:srgbClr val="387D9D"/>
              </a:solidFill>
            </a:endParaRPr>
          </a:p>
        </p:txBody>
      </p:sp>
    </p:spTree>
    <p:extLst>
      <p:ext uri="{BB962C8B-B14F-4D97-AF65-F5344CB8AC3E}">
        <p14:creationId xmlns:p14="http://schemas.microsoft.com/office/powerpoint/2010/main" val="1320575582"/>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8" r:id="rId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62" y="0"/>
            <a:ext cx="24377650" cy="13716002"/>
          </a:xfrm>
          <a:prstGeom prst="rect">
            <a:avLst/>
          </a:prstGeom>
          <a:solidFill>
            <a:srgbClr val="3E587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11" name="Picture Placeholder 10">
            <a:extLst>
              <a:ext uri="{FF2B5EF4-FFF2-40B4-BE49-F238E27FC236}">
                <a16:creationId xmlns:a16="http://schemas.microsoft.com/office/drawing/2014/main" id="{42A8C946-CC9F-4E44-A916-CB423880A04C}"/>
              </a:ext>
            </a:extLst>
          </p:cNvPr>
          <p:cNvPicPr>
            <a:picLocks noGrp="1" noChangeAspect="1"/>
          </p:cNvPicPr>
          <p:nvPr>
            <p:ph type="pic" sz="quarter" idx="13"/>
          </p:nvPr>
        </p:nvPicPr>
        <p:blipFill>
          <a:blip r:embed="rId3">
            <a:alphaModFix amt="68000"/>
          </a:blip>
          <a:srcRect t="7" b="7"/>
          <a:stretch>
            <a:fillRect/>
          </a:stretch>
        </p:blipFill>
        <p:spPr>
          <a:xfrm>
            <a:off x="4762" y="2"/>
            <a:ext cx="24387174" cy="13716000"/>
          </a:xfrm>
        </p:spPr>
      </p:pic>
      <p:sp>
        <p:nvSpPr>
          <p:cNvPr id="19" name="TextBox 18"/>
          <p:cNvSpPr txBox="1"/>
          <p:nvPr/>
        </p:nvSpPr>
        <p:spPr>
          <a:xfrm>
            <a:off x="2370495" y="8343882"/>
            <a:ext cx="20063377" cy="1323439"/>
          </a:xfrm>
          <a:prstGeom prst="rect">
            <a:avLst/>
          </a:prstGeom>
          <a:noFill/>
        </p:spPr>
        <p:txBody>
          <a:bodyPr wrap="square" rtlCol="0">
            <a:spAutoFit/>
          </a:bodyPr>
          <a:lstStyle/>
          <a:p>
            <a:pPr algn="ctr"/>
            <a:r>
              <a:rPr lang="en-US" sz="8000" dirty="0">
                <a:solidFill>
                  <a:schemeClr val="bg2"/>
                </a:solidFill>
                <a:latin typeface="Garamond" panose="02020404030301010803" pitchFamily="18" charset="0"/>
                <a:ea typeface="Lato Thin" charset="0"/>
                <a:cs typeface="Lato Thin" charset="0"/>
              </a:rPr>
              <a:t>Intro to Bonds</a:t>
            </a:r>
          </a:p>
        </p:txBody>
      </p:sp>
      <p:sp>
        <p:nvSpPr>
          <p:cNvPr id="18" name="Rectangle 17">
            <a:extLst>
              <a:ext uri="{FF2B5EF4-FFF2-40B4-BE49-F238E27FC236}">
                <a16:creationId xmlns:a16="http://schemas.microsoft.com/office/drawing/2014/main" id="{DA2535C7-85DA-9046-8E03-4F182540E5E0}"/>
              </a:ext>
            </a:extLst>
          </p:cNvPr>
          <p:cNvSpPr/>
          <p:nvPr/>
        </p:nvSpPr>
        <p:spPr>
          <a:xfrm>
            <a:off x="-102733" y="8128762"/>
            <a:ext cx="24595772" cy="20614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38A0A7C-4C3E-2540-B28D-7F52115424DC}"/>
              </a:ext>
            </a:extLst>
          </p:cNvPr>
          <p:cNvPicPr>
            <a:picLocks noChangeAspect="1"/>
          </p:cNvPicPr>
          <p:nvPr/>
        </p:nvPicPr>
        <p:blipFill>
          <a:blip r:embed="rId4"/>
          <a:stretch>
            <a:fillRect/>
          </a:stretch>
        </p:blipFill>
        <p:spPr>
          <a:xfrm>
            <a:off x="298766" y="265073"/>
            <a:ext cx="4478427" cy="1433097"/>
          </a:xfrm>
          <a:prstGeom prst="rect">
            <a:avLst/>
          </a:prstGeom>
        </p:spPr>
      </p:pic>
    </p:spTree>
    <p:extLst>
      <p:ext uri="{BB962C8B-B14F-4D97-AF65-F5344CB8AC3E}">
        <p14:creationId xmlns:p14="http://schemas.microsoft.com/office/powerpoint/2010/main" val="25770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3741730"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Duration</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279295" y="3216729"/>
            <a:ext cx="21335776" cy="3416320"/>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rgbClr val="000000"/>
                </a:solidFill>
                <a:latin typeface="Garamond" panose="02020404030301010803" pitchFamily="18" charset="0"/>
              </a:rPr>
              <a:t>1</a:t>
            </a:r>
            <a:r>
              <a:rPr lang="en-US" baseline="30000" dirty="0">
                <a:solidFill>
                  <a:srgbClr val="000000"/>
                </a:solidFill>
                <a:latin typeface="Garamond" panose="02020404030301010803" pitchFamily="18" charset="0"/>
              </a:rPr>
              <a:t>st</a:t>
            </a:r>
            <a:r>
              <a:rPr lang="en-US" dirty="0">
                <a:solidFill>
                  <a:srgbClr val="000000"/>
                </a:solidFill>
                <a:latin typeface="Garamond" panose="02020404030301010803" pitchFamily="18" charset="0"/>
              </a:rPr>
              <a:t> derivative of a yield curve </a:t>
            </a:r>
          </a:p>
          <a:p>
            <a:pPr marL="1485946" lvl="1" indent="-571500">
              <a:buFont typeface="Arial" panose="020B0604020202020204" pitchFamily="34" charset="0"/>
              <a:buChar char="•"/>
            </a:pPr>
            <a:r>
              <a:rPr lang="en-US" dirty="0">
                <a:solidFill>
                  <a:srgbClr val="000000"/>
                </a:solidFill>
                <a:latin typeface="Garamond" panose="02020404030301010803" pitchFamily="18" charset="0"/>
              </a:rPr>
              <a:t>Intuition: Change in price of a bond for a 1% change in the interest rate </a:t>
            </a:r>
          </a:p>
          <a:p>
            <a:pPr marL="1485946" lvl="1" indent="-571500">
              <a:buFont typeface="Arial" panose="020B0604020202020204" pitchFamily="34" charset="0"/>
              <a:buChar char="•"/>
            </a:pPr>
            <a:endParaRPr lang="en-US" dirty="0">
              <a:solidFill>
                <a:srgbClr val="000000"/>
              </a:solidFill>
              <a:latin typeface="Garamond" panose="02020404030301010803" pitchFamily="18" charset="0"/>
            </a:endParaRPr>
          </a:p>
          <a:p>
            <a:pPr marL="1485946" lvl="1" indent="-571500">
              <a:buFont typeface="Arial" panose="020B0604020202020204" pitchFamily="34" charset="0"/>
              <a:buChar char="•"/>
            </a:pPr>
            <a:endParaRPr lang="en-US" dirty="0">
              <a:solidFill>
                <a:srgbClr val="000000"/>
              </a:solidFill>
              <a:latin typeface="Garamond" panose="02020404030301010803" pitchFamily="18" charset="0"/>
            </a:endParaRPr>
          </a:p>
          <a:p>
            <a:endParaRPr lang="en-US" dirty="0">
              <a:solidFill>
                <a:srgbClr val="000000"/>
              </a:solidFill>
              <a:latin typeface="Garamond" panose="02020404030301010803" pitchFamily="18" charset="0"/>
            </a:endParaRPr>
          </a:p>
          <a:p>
            <a:pPr marL="2400391" lvl="2" indent="-571500">
              <a:buFont typeface="Arial" panose="020B0604020202020204" pitchFamily="34" charset="0"/>
              <a:buChar char="•"/>
            </a:pPr>
            <a:endParaRPr lang="en-US" dirty="0">
              <a:solidFill>
                <a:srgbClr val="000000"/>
              </a:solidFill>
              <a:latin typeface="Garamond" panose="02020404030301010803" pitchFamily="18" charset="0"/>
            </a:endParaRPr>
          </a:p>
        </p:txBody>
      </p:sp>
      <p:pic>
        <p:nvPicPr>
          <p:cNvPr id="2052" name="Picture 4" descr="Image result for duration of a b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48" y="4924889"/>
            <a:ext cx="11035545" cy="851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7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7866256"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Duration Intuition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279295" y="3216729"/>
            <a:ext cx="21335776" cy="1969770"/>
          </a:xfrm>
          <a:prstGeom prst="rect">
            <a:avLst/>
          </a:prstGeom>
          <a:noFill/>
        </p:spPr>
        <p:txBody>
          <a:bodyPr wrap="square" rtlCol="0">
            <a:spAutoFit/>
          </a:bodyPr>
          <a:lstStyle/>
          <a:p>
            <a:pPr marL="571500" indent="-571500">
              <a:buFont typeface="Arial" panose="020B0604020202020204" pitchFamily="34" charset="0"/>
              <a:buChar char="•"/>
            </a:pPr>
            <a:r>
              <a:rPr lang="en-US" sz="5000" dirty="0">
                <a:solidFill>
                  <a:srgbClr val="000000"/>
                </a:solidFill>
                <a:latin typeface="Garamond" panose="02020404030301010803" pitchFamily="18" charset="0"/>
              </a:rPr>
              <a:t>Can be considered approximation of average payback period of bond  </a:t>
            </a:r>
          </a:p>
          <a:p>
            <a:endParaRPr lang="en-US" dirty="0">
              <a:solidFill>
                <a:srgbClr val="000000"/>
              </a:solidFill>
              <a:latin typeface="Garamond" panose="02020404030301010803" pitchFamily="18" charset="0"/>
            </a:endParaRPr>
          </a:p>
          <a:p>
            <a:pPr marL="2400391" lvl="2" indent="-571500">
              <a:buFont typeface="Arial" panose="020B0604020202020204" pitchFamily="34" charset="0"/>
              <a:buChar char="•"/>
            </a:pPr>
            <a:endParaRPr lang="en-US"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829258F0-B130-4B0D-8B22-CE0A904604E9}"/>
              </a:ext>
            </a:extLst>
          </p:cNvPr>
          <p:cNvPicPr>
            <a:picLocks noChangeAspect="1"/>
          </p:cNvPicPr>
          <p:nvPr/>
        </p:nvPicPr>
        <p:blipFill>
          <a:blip r:embed="rId4"/>
          <a:stretch>
            <a:fillRect/>
          </a:stretch>
        </p:blipFill>
        <p:spPr>
          <a:xfrm>
            <a:off x="4132614" y="4708071"/>
            <a:ext cx="16121946" cy="6633029"/>
          </a:xfrm>
          <a:prstGeom prst="rect">
            <a:avLst/>
          </a:prstGeom>
        </p:spPr>
      </p:pic>
    </p:spTree>
    <p:extLst>
      <p:ext uri="{BB962C8B-B14F-4D97-AF65-F5344CB8AC3E}">
        <p14:creationId xmlns:p14="http://schemas.microsoft.com/office/powerpoint/2010/main" val="103998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0"/>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7108541" y="0"/>
            <a:ext cx="10168586" cy="13716000"/>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290687" y="2797991"/>
            <a:ext cx="9930396" cy="1015663"/>
          </a:xfrm>
          <a:prstGeom prst="rect">
            <a:avLst/>
          </a:prstGeom>
          <a:noFill/>
        </p:spPr>
        <p:txBody>
          <a:bodyPr wrap="square" rtlCol="0">
            <a:spAutoFit/>
          </a:bodyPr>
          <a:lstStyle/>
          <a:p>
            <a:pPr algn="ctr"/>
            <a:r>
              <a:rPr lang="en-US" sz="6000" b="1" spc="600" dirty="0">
                <a:solidFill>
                  <a:schemeClr val="bg1"/>
                </a:solidFill>
                <a:latin typeface="Garamond" panose="02020404030301010803" pitchFamily="18" charset="0"/>
                <a:ea typeface="Verdana" panose="020B0604030504040204" pitchFamily="34" charset="0"/>
                <a:cs typeface="Calibri" panose="020F0502020204030204" pitchFamily="34" charset="0"/>
              </a:rPr>
              <a:t>Duration</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9630608" y="4540437"/>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7995841" y="4286678"/>
            <a:ext cx="8393984" cy="8956298"/>
          </a:xfrm>
          <a:prstGeom prst="rect">
            <a:avLst/>
          </a:prstGeom>
          <a:noFill/>
        </p:spPr>
        <p:txBody>
          <a:bodyPr wrap="square" rtlCol="0">
            <a:spAutoFit/>
          </a:bodyPr>
          <a:lstStyle/>
          <a:p>
            <a:pPr>
              <a:lnSpc>
                <a:spcPct val="200000"/>
              </a:lnSpc>
            </a:pPr>
            <a:endParaRPr lang="en-US" dirty="0">
              <a:solidFill>
                <a:schemeClr val="bg1"/>
              </a:solidFill>
              <a:latin typeface="Garamond" panose="02020404030301010803" pitchFamily="18" charset="0"/>
            </a:endParaRP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Is duration higher for a 5 year ZCB or a 10 year ZCB?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Is duration higher for a 1 year bond that pays 5% interest or 10% interest?</a:t>
            </a: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571500" indent="-571500">
              <a:buFont typeface="Wingdings" pitchFamily="2" charset="2"/>
              <a:buChar char="v"/>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6741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18530650"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Benefits of Duration / Issues with Duration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13487159" y="3376252"/>
            <a:ext cx="8691197" cy="3785652"/>
          </a:xfrm>
          <a:prstGeom prst="rect">
            <a:avLst/>
          </a:prstGeom>
          <a:noFill/>
        </p:spPr>
        <p:txBody>
          <a:bodyPr wrap="square" rtlCol="0">
            <a:spAutoFit/>
          </a:bodyPr>
          <a:lstStyle/>
          <a:p>
            <a:pPr marL="2400391" lvl="2" indent="-571500">
              <a:buFont typeface="Arial" panose="020B0604020202020204" pitchFamily="34" charset="0"/>
              <a:buChar char="•"/>
            </a:pPr>
            <a:r>
              <a:rPr lang="en-US" sz="4000" dirty="0">
                <a:solidFill>
                  <a:srgbClr val="000000"/>
                </a:solidFill>
                <a:latin typeface="Garamond" panose="02020404030301010803" pitchFamily="18" charset="0"/>
              </a:rPr>
              <a:t>For hedging </a:t>
            </a:r>
          </a:p>
          <a:p>
            <a:pPr marL="3314837" lvl="3" indent="-571500">
              <a:buFont typeface="Arial" panose="020B0604020202020204" pitchFamily="34" charset="0"/>
              <a:buChar char="•"/>
            </a:pPr>
            <a:r>
              <a:rPr lang="en-US" sz="4000" dirty="0">
                <a:solidFill>
                  <a:srgbClr val="000000"/>
                </a:solidFill>
                <a:latin typeface="Garamond" panose="02020404030301010803" pitchFamily="18" charset="0"/>
              </a:rPr>
              <a:t>Limits exposure to changing rates </a:t>
            </a:r>
          </a:p>
          <a:p>
            <a:pPr marL="3314837" lvl="3" indent="-571500">
              <a:buFont typeface="Arial" panose="020B0604020202020204" pitchFamily="34" charset="0"/>
              <a:buChar char="•"/>
            </a:pPr>
            <a:r>
              <a:rPr lang="en-US" sz="4000" dirty="0">
                <a:solidFill>
                  <a:srgbClr val="000000"/>
                </a:solidFill>
                <a:latin typeface="Garamond" panose="02020404030301010803" pitchFamily="18" charset="0"/>
              </a:rPr>
              <a:t>But, not perfect (other methods for estimating this sensitivity) </a:t>
            </a:r>
          </a:p>
        </p:txBody>
      </p:sp>
      <p:pic>
        <p:nvPicPr>
          <p:cNvPr id="2" name="Picture 1">
            <a:extLst>
              <a:ext uri="{FF2B5EF4-FFF2-40B4-BE49-F238E27FC236}">
                <a16:creationId xmlns:a16="http://schemas.microsoft.com/office/drawing/2014/main" id="{4BA2B0F0-6563-4C19-B757-B45C6E2DEBE2}"/>
              </a:ext>
            </a:extLst>
          </p:cNvPr>
          <p:cNvPicPr>
            <a:picLocks noChangeAspect="1"/>
          </p:cNvPicPr>
          <p:nvPr/>
        </p:nvPicPr>
        <p:blipFill>
          <a:blip r:embed="rId4"/>
          <a:stretch>
            <a:fillRect/>
          </a:stretch>
        </p:blipFill>
        <p:spPr>
          <a:xfrm>
            <a:off x="1279295" y="3700910"/>
            <a:ext cx="13348546" cy="7729898"/>
          </a:xfrm>
          <a:prstGeom prst="rect">
            <a:avLst/>
          </a:prstGeom>
        </p:spPr>
      </p:pic>
    </p:spTree>
    <p:extLst>
      <p:ext uri="{BB962C8B-B14F-4D97-AF65-F5344CB8AC3E}">
        <p14:creationId xmlns:p14="http://schemas.microsoft.com/office/powerpoint/2010/main" val="62440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A8F34-8A5A-4BC0-8039-E4A888DD319E}"/>
              </a:ext>
            </a:extLst>
          </p:cNvPr>
          <p:cNvPicPr>
            <a:picLocks noChangeAspect="1"/>
          </p:cNvPicPr>
          <p:nvPr/>
        </p:nvPicPr>
        <p:blipFill>
          <a:blip r:embed="rId3"/>
          <a:stretch>
            <a:fillRect/>
          </a:stretch>
        </p:blipFill>
        <p:spPr>
          <a:xfrm>
            <a:off x="981715" y="4187402"/>
            <a:ext cx="10905423" cy="6763594"/>
          </a:xfrm>
          <a:prstGeom prst="rect">
            <a:avLst/>
          </a:prstGeom>
        </p:spPr>
      </p:pic>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4382290"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Convexity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9" name="Picture 2" descr="Image result for duration of a b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3661" y="4364890"/>
            <a:ext cx="11304526" cy="7335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794EE0-DAAA-4EC7-9DFA-2DF27AA52318}"/>
              </a:ext>
            </a:extLst>
          </p:cNvPr>
          <p:cNvSpPr txBox="1"/>
          <p:nvPr/>
        </p:nvSpPr>
        <p:spPr>
          <a:xfrm>
            <a:off x="1279295" y="3216729"/>
            <a:ext cx="21335776" cy="1754326"/>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rgbClr val="000000"/>
                </a:solidFill>
                <a:latin typeface="Garamond" panose="02020404030301010803" pitchFamily="18" charset="0"/>
              </a:rPr>
              <a:t>Convexity measures change in duration as interest rates change </a:t>
            </a:r>
          </a:p>
          <a:p>
            <a:endParaRPr lang="en-US" dirty="0">
              <a:solidFill>
                <a:srgbClr val="000000"/>
              </a:solidFill>
              <a:latin typeface="Garamond" panose="02020404030301010803" pitchFamily="18" charset="0"/>
            </a:endParaRPr>
          </a:p>
          <a:p>
            <a:pPr marL="2400391" lvl="2" indent="-571500">
              <a:buFont typeface="Arial" panose="020B0604020202020204" pitchFamily="34" charset="0"/>
              <a:buChar char="•"/>
            </a:pPr>
            <a:endParaRPr lang="en-US" dirty="0">
              <a:solidFill>
                <a:srgbClr val="000000"/>
              </a:solidFill>
              <a:latin typeface="Garamond" panose="02020404030301010803" pitchFamily="18" charset="0"/>
            </a:endParaRPr>
          </a:p>
        </p:txBody>
      </p:sp>
      <p:sp>
        <p:nvSpPr>
          <p:cNvPr id="4" name="TextBox 3">
            <a:extLst>
              <a:ext uri="{FF2B5EF4-FFF2-40B4-BE49-F238E27FC236}">
                <a16:creationId xmlns:a16="http://schemas.microsoft.com/office/drawing/2014/main" id="{59AC78EA-9D9F-4CDE-90D2-E114C22A4D64}"/>
              </a:ext>
            </a:extLst>
          </p:cNvPr>
          <p:cNvSpPr txBox="1"/>
          <p:nvPr/>
        </p:nvSpPr>
        <p:spPr>
          <a:xfrm>
            <a:off x="1279295" y="10823203"/>
            <a:ext cx="9253238" cy="2308324"/>
          </a:xfrm>
          <a:prstGeom prst="rect">
            <a:avLst/>
          </a:prstGeom>
          <a:noFill/>
        </p:spPr>
        <p:txBody>
          <a:bodyPr wrap="square" rtlCol="0">
            <a:spAutoFit/>
          </a:bodyPr>
          <a:lstStyle/>
          <a:p>
            <a:pPr algn="ctr"/>
            <a:r>
              <a:rPr lang="en-US" dirty="0">
                <a:solidFill>
                  <a:srgbClr val="000000"/>
                </a:solidFill>
                <a:latin typeface="Garamond" panose="02020404030301010803" pitchFamily="18" charset="0"/>
              </a:rPr>
              <a:t>Differential between linear duration measure and actual price change</a:t>
            </a:r>
          </a:p>
          <a:p>
            <a:endParaRPr lang="en-US" dirty="0">
              <a:solidFill>
                <a:srgbClr val="000000"/>
              </a:solidFill>
              <a:latin typeface="Garamond" panose="02020404030301010803" pitchFamily="18" charset="0"/>
            </a:endParaRPr>
          </a:p>
          <a:p>
            <a:pPr marL="2400391" lvl="2" indent="-571500">
              <a:buFont typeface="Arial" panose="020B0604020202020204" pitchFamily="34" charset="0"/>
              <a:buChar char="•"/>
            </a:pP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97976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4382290"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Convexity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a16="http://schemas.microsoft.com/office/drawing/2014/main" id="{7BC6B2F0-D183-4BEB-9CE9-6C3047BCA89C}"/>
              </a:ext>
            </a:extLst>
          </p:cNvPr>
          <p:cNvPicPr>
            <a:picLocks noChangeAspect="1"/>
          </p:cNvPicPr>
          <p:nvPr/>
        </p:nvPicPr>
        <p:blipFill rotWithShape="1">
          <a:blip r:embed="rId4"/>
          <a:srcRect b="1423"/>
          <a:stretch/>
        </p:blipFill>
        <p:spPr>
          <a:xfrm>
            <a:off x="4797259" y="3150869"/>
            <a:ext cx="13701784" cy="9015666"/>
          </a:xfrm>
          <a:prstGeom prst="rect">
            <a:avLst/>
          </a:prstGeom>
        </p:spPr>
      </p:pic>
    </p:spTree>
    <p:extLst>
      <p:ext uri="{BB962C8B-B14F-4D97-AF65-F5344CB8AC3E}">
        <p14:creationId xmlns:p14="http://schemas.microsoft.com/office/powerpoint/2010/main" val="233531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7630"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404790" y="2966056"/>
            <a:ext cx="11639277"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What Effects Interest Rates?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10064294"/>
          </a:xfrm>
          <a:prstGeom prst="rect">
            <a:avLst/>
          </a:prstGeom>
          <a:noFill/>
        </p:spPr>
        <p:txBody>
          <a:bodyPr wrap="square" rtlCol="0">
            <a:spAutoFit/>
          </a:bodyPr>
          <a:lstStyle/>
          <a:p>
            <a:pPr lvl="1" fontAlgn="base">
              <a:lnSpc>
                <a:spcPct val="200000"/>
              </a:lnSpc>
            </a:pPr>
            <a:endParaRPr lang="en-US" b="1" dirty="0">
              <a:solidFill>
                <a:srgbClr val="000000"/>
              </a:solidFill>
              <a:latin typeface="Garamond" panose="02020404030301010803" pitchFamily="18" charset="0"/>
            </a:endParaRPr>
          </a:p>
          <a:p>
            <a:pPr marL="1485946" lvl="1" indent="-571500" fontAlgn="base">
              <a:lnSpc>
                <a:spcPct val="200000"/>
              </a:lnSpc>
              <a:buFont typeface="Wingdings" pitchFamily="2" charset="2"/>
              <a:buChar char="v"/>
            </a:pPr>
            <a:r>
              <a:rPr lang="en-US" b="1" dirty="0">
                <a:solidFill>
                  <a:srgbClr val="000000"/>
                </a:solidFill>
                <a:latin typeface="Garamond" panose="02020404030301010803" pitchFamily="18" charset="0"/>
              </a:rPr>
              <a:t>Fischer Equation: Nominal rates = real + inflation expectations </a:t>
            </a:r>
          </a:p>
          <a:p>
            <a:pPr marL="1485946" lvl="1" indent="-571500" fontAlgn="base">
              <a:lnSpc>
                <a:spcPct val="200000"/>
              </a:lnSpc>
              <a:buFont typeface="Wingdings" pitchFamily="2" charset="2"/>
              <a:buChar char="v"/>
            </a:pPr>
            <a:r>
              <a:rPr lang="en-US" b="1" dirty="0">
                <a:solidFill>
                  <a:srgbClr val="000000"/>
                </a:solidFill>
                <a:latin typeface="Garamond" panose="02020404030301010803" pitchFamily="18" charset="0"/>
              </a:rPr>
              <a:t>Central Bank </a:t>
            </a:r>
          </a:p>
          <a:p>
            <a:pPr marL="1485946" lvl="1" indent="-571500" fontAlgn="base">
              <a:lnSpc>
                <a:spcPct val="200000"/>
              </a:lnSpc>
              <a:buFont typeface="Wingdings" pitchFamily="2" charset="2"/>
              <a:buChar char="v"/>
            </a:pPr>
            <a:r>
              <a:rPr lang="en-US" b="1" dirty="0">
                <a:solidFill>
                  <a:srgbClr val="000000"/>
                </a:solidFill>
                <a:latin typeface="Garamond" panose="02020404030301010803" pitchFamily="18" charset="0"/>
              </a:rPr>
              <a:t>Credit/Default Risk </a:t>
            </a:r>
          </a:p>
          <a:p>
            <a:pPr marL="1485946" lvl="1" indent="-571500" fontAlgn="base">
              <a:lnSpc>
                <a:spcPct val="200000"/>
              </a:lnSpc>
              <a:buFont typeface="Wingdings" pitchFamily="2" charset="2"/>
              <a:buChar char="v"/>
            </a:pPr>
            <a:r>
              <a:rPr lang="en-US" b="1" dirty="0">
                <a:solidFill>
                  <a:srgbClr val="000000"/>
                </a:solidFill>
                <a:latin typeface="Garamond" panose="02020404030301010803" pitchFamily="18" charset="0"/>
              </a:rPr>
              <a:t>Term premium (risk premium) </a:t>
            </a:r>
          </a:p>
          <a:p>
            <a:pPr marL="1485946" lvl="1" indent="-571500" fontAlgn="base">
              <a:lnSpc>
                <a:spcPct val="200000"/>
              </a:lnSpc>
              <a:buFont typeface="Wingdings" pitchFamily="2" charset="2"/>
              <a:buChar char="v"/>
            </a:pPr>
            <a:r>
              <a:rPr lang="en-US" b="1" dirty="0">
                <a:solidFill>
                  <a:srgbClr val="000000"/>
                </a:solidFill>
                <a:latin typeface="Garamond" panose="02020404030301010803" pitchFamily="18" charset="0"/>
              </a:rPr>
              <a:t>Demand for asset </a:t>
            </a:r>
          </a:p>
          <a:p>
            <a:pPr marL="1485946" lvl="1" indent="-571500" fontAlgn="base">
              <a:lnSpc>
                <a:spcPct val="200000"/>
              </a:lnSpc>
              <a:buFont typeface="Wingdings" pitchFamily="2" charset="2"/>
              <a:buChar char="v"/>
            </a:pPr>
            <a:endParaRPr lang="en-US" b="1" dirty="0">
              <a:solidFill>
                <a:srgbClr val="000000"/>
              </a:solidFill>
              <a:latin typeface="Garamond" panose="02020404030301010803" pitchFamily="18" charset="0"/>
            </a:endParaRPr>
          </a:p>
          <a:p>
            <a:pPr marL="1485946" lvl="1" indent="-571500" fontAlgn="base">
              <a:buFont typeface="Wingdings" pitchFamily="2" charset="2"/>
              <a:buChar char="v"/>
            </a:pPr>
            <a:endParaRPr lang="en-US" dirty="0">
              <a:solidFill>
                <a:srgbClr val="000000"/>
              </a:solidFill>
              <a:latin typeface="Garamond" panose="02020404030301010803" pitchFamily="18" charset="0"/>
            </a:endParaRPr>
          </a:p>
          <a:p>
            <a:pPr marL="1485946" lvl="1" indent="-571500" fontAlgn="base">
              <a:buFont typeface="Wingdings" pitchFamily="2" charset="2"/>
              <a:buChar char="v"/>
            </a:pPr>
            <a:endParaRPr lang="en-US" dirty="0">
              <a:solidFill>
                <a:srgbClr val="000000"/>
              </a:solidFill>
              <a:latin typeface="Garamond" panose="02020404030301010803" pitchFamily="18" charset="0"/>
            </a:endParaRPr>
          </a:p>
          <a:p>
            <a:pPr marL="1485946" lvl="1" indent="-571500" fontAlgn="base">
              <a:buFont typeface="Wingdings" pitchFamily="2" charset="2"/>
              <a:buChar char="v"/>
            </a:pPr>
            <a:endParaRPr lang="en-US" dirty="0">
              <a:solidFill>
                <a:srgbClr val="000000"/>
              </a:solidFill>
              <a:latin typeface="Garamond" panose="02020404030301010803" pitchFamily="18" charset="0"/>
            </a:endParaRPr>
          </a:p>
          <a:p>
            <a:pPr marL="571500" indent="-571500">
              <a:buFont typeface="Wingdings" pitchFamily="2" charset="2"/>
              <a:buChar char="v"/>
            </a:pP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4991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9653077" y="2966056"/>
            <a:ext cx="5142691"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Yield Curve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3046988"/>
          </a:xfrm>
          <a:prstGeom prst="rect">
            <a:avLst/>
          </a:prstGeom>
          <a:noFill/>
        </p:spPr>
        <p:txBody>
          <a:bodyPr wrap="square" rtlCol="0">
            <a:spAutoFit/>
          </a:bodyPr>
          <a:lstStyle/>
          <a:p>
            <a:endParaRPr lang="en-US" sz="3200" dirty="0">
              <a:solidFill>
                <a:srgbClr val="000000"/>
              </a:solidFill>
              <a:latin typeface="Garamond" panose="02020404030301010803" pitchFamily="18" charset="0"/>
            </a:endParaRPr>
          </a:p>
          <a:p>
            <a:pPr lvl="1" fontAlgn="base"/>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571500" indent="-571500">
              <a:buFont typeface="Wingdings" pitchFamily="2" charset="2"/>
              <a:buChar char="v"/>
            </a:pPr>
            <a:endParaRPr lang="en-US" sz="3200" dirty="0">
              <a:solidFill>
                <a:srgbClr val="000000"/>
              </a:solidFill>
              <a:latin typeface="Garamond" panose="02020404030301010803" pitchFamily="18" charset="0"/>
            </a:endParaRPr>
          </a:p>
        </p:txBody>
      </p:sp>
      <p:sp>
        <p:nvSpPr>
          <p:cNvPr id="3" name="TextBox 2">
            <a:extLst>
              <a:ext uri="{FF2B5EF4-FFF2-40B4-BE49-F238E27FC236}">
                <a16:creationId xmlns:a16="http://schemas.microsoft.com/office/drawing/2014/main" id="{8F0EAEBF-F372-47F6-A74D-F3726F28A2D6}"/>
              </a:ext>
            </a:extLst>
          </p:cNvPr>
          <p:cNvSpPr txBox="1"/>
          <p:nvPr/>
        </p:nvSpPr>
        <p:spPr>
          <a:xfrm>
            <a:off x="5994398" y="4889242"/>
            <a:ext cx="13598526"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000000"/>
                </a:solidFill>
                <a:latin typeface="Garamond" panose="02020404030301010803" pitchFamily="18" charset="0"/>
              </a:rPr>
              <a:t>Plots yields of bonds across different maturities </a:t>
            </a:r>
          </a:p>
          <a:p>
            <a:pPr marL="571500" indent="-571500">
              <a:buFont typeface="Arial" panose="020B0604020202020204" pitchFamily="34" charset="0"/>
              <a:buChar char="•"/>
            </a:pPr>
            <a:r>
              <a:rPr lang="en-US" sz="4000" dirty="0">
                <a:solidFill>
                  <a:srgbClr val="000000"/>
                </a:solidFill>
                <a:latin typeface="Garamond" panose="02020404030301010803" pitchFamily="18" charset="0"/>
              </a:rPr>
              <a:t>When can it be upward sloping? Downward sloping? Flat? </a:t>
            </a:r>
          </a:p>
        </p:txBody>
      </p:sp>
      <p:pic>
        <p:nvPicPr>
          <p:cNvPr id="5" name="Picture 4">
            <a:extLst>
              <a:ext uri="{FF2B5EF4-FFF2-40B4-BE49-F238E27FC236}">
                <a16:creationId xmlns:a16="http://schemas.microsoft.com/office/drawing/2014/main" id="{7358F805-BB43-495A-8824-D46BA78EA704}"/>
              </a:ext>
            </a:extLst>
          </p:cNvPr>
          <p:cNvPicPr>
            <a:picLocks noChangeAspect="1"/>
          </p:cNvPicPr>
          <p:nvPr/>
        </p:nvPicPr>
        <p:blipFill>
          <a:blip r:embed="rId5"/>
          <a:stretch>
            <a:fillRect/>
          </a:stretch>
        </p:blipFill>
        <p:spPr>
          <a:xfrm>
            <a:off x="8087253" y="6393590"/>
            <a:ext cx="8212668" cy="5433759"/>
          </a:xfrm>
          <a:prstGeom prst="rect">
            <a:avLst/>
          </a:prstGeom>
        </p:spPr>
      </p:pic>
    </p:spTree>
    <p:extLst>
      <p:ext uri="{BB962C8B-B14F-4D97-AF65-F5344CB8AC3E}">
        <p14:creationId xmlns:p14="http://schemas.microsoft.com/office/powerpoint/2010/main" val="335907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yield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163" y="4902040"/>
            <a:ext cx="11525770" cy="8280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10500054"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Trading Bonds: </a:t>
            </a:r>
            <a:r>
              <a:rPr lang="en-US" sz="6000" b="1" spc="600" dirty="0" err="1">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Steepener</a:t>
            </a:r>
            <a:endPar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279295" y="3200400"/>
            <a:ext cx="22201191" cy="48529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a:solidFill>
                  <a:srgbClr val="000000"/>
                </a:solidFill>
                <a:latin typeface="Garamond" panose="02020404030301010803" pitchFamily="18" charset="0"/>
              </a:rPr>
              <a:t>Long short end of the yield curve – yields go down </a:t>
            </a:r>
          </a:p>
          <a:p>
            <a:pPr marL="571500" indent="-571500">
              <a:lnSpc>
                <a:spcPct val="200000"/>
              </a:lnSpc>
              <a:buFont typeface="Arial" panose="020B0604020202020204" pitchFamily="34" charset="0"/>
              <a:buChar char="•"/>
            </a:pPr>
            <a:r>
              <a:rPr lang="en-US" sz="4000" dirty="0">
                <a:solidFill>
                  <a:srgbClr val="000000"/>
                </a:solidFill>
                <a:latin typeface="Garamond" panose="02020404030301010803" pitchFamily="18" charset="0"/>
              </a:rPr>
              <a:t>Short long end of the yield curve  - yields go up </a:t>
            </a:r>
          </a:p>
          <a:p>
            <a:pPr marL="571500" indent="-571500">
              <a:lnSpc>
                <a:spcPct val="200000"/>
              </a:lnSpc>
              <a:buFont typeface="Arial" panose="020B0604020202020204" pitchFamily="34" charset="0"/>
              <a:buChar char="•"/>
            </a:pPr>
            <a:r>
              <a:rPr lang="en-US" sz="4000" dirty="0">
                <a:solidFill>
                  <a:srgbClr val="000000"/>
                </a:solidFill>
                <a:latin typeface="Garamond" panose="02020404030301010803" pitchFamily="18" charset="0"/>
              </a:rPr>
              <a:t>Cost of the trade </a:t>
            </a:r>
          </a:p>
          <a:p>
            <a:pPr marL="571500" indent="-571500">
              <a:lnSpc>
                <a:spcPct val="200000"/>
              </a:lnSpc>
              <a:buFont typeface="Arial" panose="020B0604020202020204" pitchFamily="34" charset="0"/>
              <a:buChar char="•"/>
            </a:pPr>
            <a:r>
              <a:rPr lang="en-US" sz="4000" dirty="0">
                <a:solidFill>
                  <a:srgbClr val="000000"/>
                </a:solidFill>
                <a:latin typeface="Garamond" panose="02020404030301010803" pitchFamily="18" charset="0"/>
              </a:rPr>
              <a:t>What would a flattener be?  </a:t>
            </a:r>
          </a:p>
        </p:txBody>
      </p:sp>
      <p:sp>
        <p:nvSpPr>
          <p:cNvPr id="4" name="Right Arrow 3"/>
          <p:cNvSpPr/>
          <p:nvPr/>
        </p:nvSpPr>
        <p:spPr>
          <a:xfrm rot="5400000">
            <a:off x="13152242" y="10385360"/>
            <a:ext cx="702130" cy="739450"/>
          </a:xfrm>
          <a:prstGeom prst="rightArrow">
            <a:avLst>
              <a:gd name="adj1" fmla="val 264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20286818" y="6137210"/>
            <a:ext cx="702130" cy="739450"/>
          </a:xfrm>
          <a:prstGeom prst="rightArrow">
            <a:avLst>
              <a:gd name="adj1" fmla="val 264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81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8776962" y="2966056"/>
            <a:ext cx="6894901" cy="1015663"/>
          </a:xfrm>
          <a:prstGeom prst="rect">
            <a:avLst/>
          </a:prstGeom>
          <a:noFill/>
        </p:spPr>
        <p:txBody>
          <a:bodyPr wrap="none" rtlCol="0">
            <a:spAutoFit/>
          </a:bodyPr>
          <a:lstStyle/>
          <a:p>
            <a:pPr algn="ctr"/>
            <a:r>
              <a:rPr lang="en-US" sz="6000" b="1" spc="600" dirty="0" err="1">
                <a:solidFill>
                  <a:srgbClr val="000000"/>
                </a:solidFill>
                <a:latin typeface="Garamond" panose="02020404030301010803" pitchFamily="18" charset="0"/>
                <a:ea typeface="Verdana" panose="020B0604030504040204" pitchFamily="34" charset="0"/>
                <a:cs typeface="Calibri" panose="020F0502020204030204" pitchFamily="34" charset="0"/>
              </a:rPr>
              <a:t>Steepener</a:t>
            </a: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 Trade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8094524"/>
          </a:xfrm>
          <a:prstGeom prst="rect">
            <a:avLst/>
          </a:prstGeom>
          <a:noFill/>
        </p:spPr>
        <p:txBody>
          <a:bodyPr wrap="square" rtlCol="0">
            <a:spAutoFit/>
          </a:bodyPr>
          <a:lstStyle/>
          <a:p>
            <a:endParaRPr lang="en-US" sz="4000" dirty="0">
              <a:solidFill>
                <a:srgbClr val="000000"/>
              </a:solidFill>
              <a:latin typeface="Garamond" panose="02020404030301010803" pitchFamily="18" charset="0"/>
            </a:endParaRPr>
          </a:p>
          <a:p>
            <a:pPr marL="1485946" lvl="1" indent="-571500" fontAlgn="base">
              <a:lnSpc>
                <a:spcPct val="200000"/>
              </a:lnSpc>
              <a:buFont typeface="Wingdings" pitchFamily="2" charset="2"/>
              <a:buChar char="v"/>
            </a:pPr>
            <a:r>
              <a:rPr lang="en-US" sz="4000" dirty="0">
                <a:solidFill>
                  <a:srgbClr val="000000"/>
                </a:solidFill>
                <a:latin typeface="Garamond" panose="02020404030301010803" pitchFamily="18" charset="0"/>
              </a:rPr>
              <a:t>When would we use this?</a:t>
            </a:r>
          </a:p>
          <a:p>
            <a:pPr marL="1485946" lvl="1" indent="-571500" fontAlgn="base">
              <a:lnSpc>
                <a:spcPct val="200000"/>
              </a:lnSpc>
              <a:buFont typeface="Wingdings" pitchFamily="2" charset="2"/>
              <a:buChar char="v"/>
            </a:pPr>
            <a:r>
              <a:rPr lang="en-US" sz="4000" dirty="0">
                <a:solidFill>
                  <a:srgbClr val="000000"/>
                </a:solidFill>
                <a:latin typeface="Garamond" panose="02020404030301010803" pitchFamily="18" charset="0"/>
              </a:rPr>
              <a:t>Duration hedging during bond trades </a:t>
            </a:r>
          </a:p>
          <a:p>
            <a:pPr marL="1485946" lvl="1" indent="-571500" fontAlgn="base">
              <a:lnSpc>
                <a:spcPct val="200000"/>
              </a:lnSpc>
              <a:buFont typeface="Wingdings" pitchFamily="2" charset="2"/>
              <a:buChar char="v"/>
            </a:pPr>
            <a:r>
              <a:rPr lang="en-US" sz="4000" dirty="0">
                <a:solidFill>
                  <a:srgbClr val="000000"/>
                </a:solidFill>
                <a:latin typeface="Garamond" panose="02020404030301010803" pitchFamily="18" charset="0"/>
              </a:rPr>
              <a:t>Difficulties of trade – curves rarely steepen </a:t>
            </a:r>
          </a:p>
          <a:p>
            <a:pPr marL="1485946" lvl="1" indent="-571500" fontAlgn="base">
              <a:lnSpc>
                <a:spcPct val="200000"/>
              </a:lnSpc>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571500" indent="-571500">
              <a:buFont typeface="Wingdings" pitchFamily="2" charset="2"/>
              <a:buChar char="v"/>
            </a:pPr>
            <a:endParaRPr lang="en-US" sz="40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416003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9662135" y="9016829"/>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7715427" y="9473966"/>
            <a:ext cx="8954813" cy="1938992"/>
          </a:xfrm>
          <a:prstGeom prst="rect">
            <a:avLst/>
          </a:prstGeom>
          <a:noFill/>
        </p:spPr>
        <p:txBody>
          <a:bodyPr wrap="square" rtlCol="0">
            <a:spAutoFit/>
          </a:bodyPr>
          <a:lstStyle/>
          <a:p>
            <a:pPr marL="571500" indent="-571500" algn="ctr">
              <a:buFont typeface="Wingdings" pitchFamily="2" charset="2"/>
              <a:buChar char="v"/>
            </a:pPr>
            <a:r>
              <a:rPr lang="en-US" sz="4000" dirty="0">
                <a:solidFill>
                  <a:schemeClr val="bg1"/>
                </a:solidFill>
                <a:latin typeface="Garamond" panose="02020404030301010803" pitchFamily="18" charset="0"/>
              </a:rPr>
              <a:t>Learning </a:t>
            </a:r>
          </a:p>
          <a:p>
            <a:pPr marL="571500" indent="-571500" algn="ctr">
              <a:buFont typeface="Wingdings" pitchFamily="2" charset="2"/>
              <a:buChar char="v"/>
            </a:pPr>
            <a:r>
              <a:rPr lang="en-US" sz="4000" dirty="0">
                <a:solidFill>
                  <a:schemeClr val="bg1"/>
                </a:solidFill>
                <a:latin typeface="Garamond" panose="02020404030301010803" pitchFamily="18" charset="0"/>
              </a:rPr>
              <a:t>Investing </a:t>
            </a:r>
          </a:p>
          <a:p>
            <a:pPr marL="571500" indent="-571500" algn="ctr">
              <a:buFont typeface="Wingdings" pitchFamily="2" charset="2"/>
              <a:buChar char="v"/>
            </a:pPr>
            <a:r>
              <a:rPr lang="en-US" sz="4000"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4444272" y="1798320"/>
            <a:ext cx="5235985" cy="1015663"/>
          </a:xfrm>
          <a:prstGeom prst="rect">
            <a:avLst/>
          </a:prstGeom>
          <a:noFill/>
        </p:spPr>
        <p:txBody>
          <a:bodyPr wrap="none" rtlCol="0">
            <a:spAutoFit/>
          </a:bodyPr>
          <a:lstStyle/>
          <a:p>
            <a:pPr algn="ctr"/>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Brain Teaser</a:t>
            </a:r>
          </a:p>
        </p:txBody>
      </p:sp>
      <p:cxnSp>
        <p:nvCxnSpPr>
          <p:cNvPr id="20" name="Straight Connector 19">
            <a:extLst>
              <a:ext uri="{FF2B5EF4-FFF2-40B4-BE49-F238E27FC236}">
                <a16:creationId xmlns:a16="http://schemas.microsoft.com/office/drawing/2014/main" id="{DE84D708-A4A6-2B48-86B8-AF37ECA062F7}"/>
              </a:ext>
            </a:extLst>
          </p:cNvPr>
          <p:cNvCxnSpPr/>
          <p:nvPr/>
        </p:nvCxnSpPr>
        <p:spPr>
          <a:xfrm>
            <a:off x="14499995" y="3140688"/>
            <a:ext cx="5124450" cy="0"/>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4" name="Picture 3"/>
          <p:cNvPicPr>
            <a:picLocks noChangeAspect="1"/>
          </p:cNvPicPr>
          <p:nvPr/>
        </p:nvPicPr>
        <p:blipFill rotWithShape="1">
          <a:blip r:embed="rId4"/>
          <a:srcRect b="10180"/>
          <a:stretch/>
        </p:blipFill>
        <p:spPr>
          <a:xfrm>
            <a:off x="0" y="3392775"/>
            <a:ext cx="10112395" cy="9082983"/>
          </a:xfrm>
          <a:prstGeom prst="rect">
            <a:avLst/>
          </a:prstGeom>
        </p:spPr>
      </p:pic>
      <p:sp>
        <p:nvSpPr>
          <p:cNvPr id="8" name="TextBox 7">
            <a:extLst>
              <a:ext uri="{FF2B5EF4-FFF2-40B4-BE49-F238E27FC236}">
                <a16:creationId xmlns:a16="http://schemas.microsoft.com/office/drawing/2014/main" id="{B4CFC66C-5750-854A-AE4C-9767FDA7E86F}"/>
              </a:ext>
            </a:extLst>
          </p:cNvPr>
          <p:cNvSpPr txBox="1"/>
          <p:nvPr/>
        </p:nvSpPr>
        <p:spPr>
          <a:xfrm>
            <a:off x="10112395" y="3232979"/>
            <a:ext cx="12812919" cy="11295400"/>
          </a:xfrm>
          <a:prstGeom prst="rect">
            <a:avLst/>
          </a:prstGeom>
          <a:noFill/>
        </p:spPr>
        <p:txBody>
          <a:bodyPr wrap="square" rtlCol="0">
            <a:spAutoFit/>
          </a:bodyPr>
          <a:lstStyle/>
          <a:p>
            <a:pPr algn="ctr"/>
            <a:r>
              <a:rPr lang="en-US" sz="5000" dirty="0">
                <a:solidFill>
                  <a:srgbClr val="000000"/>
                </a:solidFill>
                <a:latin typeface="Garamond" panose="02020404030301010803" pitchFamily="18" charset="0"/>
              </a:rPr>
              <a:t>There is a lightbulb inside a closet. The door is closed and you cannot see if the light is on or off through the door. However, you know the light is off to start. </a:t>
            </a:r>
          </a:p>
          <a:p>
            <a:pPr algn="ctr"/>
            <a:r>
              <a:rPr lang="en-US" sz="5000" dirty="0">
                <a:solidFill>
                  <a:srgbClr val="000000"/>
                </a:solidFill>
                <a:latin typeface="Garamond" panose="02020404030301010803" pitchFamily="18" charset="0"/>
              </a:rPr>
              <a:t>Outside the closet, there are 3 light switches. </a:t>
            </a:r>
          </a:p>
          <a:p>
            <a:pPr algn="ctr"/>
            <a:endParaRPr lang="en-US" sz="5000" dirty="0">
              <a:solidFill>
                <a:srgbClr val="000000"/>
              </a:solidFill>
              <a:latin typeface="Garamond" panose="02020404030301010803" pitchFamily="18" charset="0"/>
            </a:endParaRPr>
          </a:p>
          <a:p>
            <a:pPr algn="ctr"/>
            <a:r>
              <a:rPr lang="en-US" sz="5000" dirty="0">
                <a:solidFill>
                  <a:srgbClr val="000000"/>
                </a:solidFill>
                <a:latin typeface="Garamond" panose="02020404030301010803" pitchFamily="18" charset="0"/>
              </a:rPr>
              <a:t>One of the door light switches controls the lightbulb in the closet. You can flip the switches however you want, but once you open the door, you can no longer touch the switches. </a:t>
            </a:r>
          </a:p>
          <a:p>
            <a:pPr algn="ctr"/>
            <a:endParaRPr lang="en-US" sz="5000" dirty="0">
              <a:solidFill>
                <a:srgbClr val="000000"/>
              </a:solidFill>
              <a:latin typeface="Garamond" panose="02020404030301010803" pitchFamily="18" charset="0"/>
            </a:endParaRPr>
          </a:p>
          <a:p>
            <a:pPr algn="ctr"/>
            <a:r>
              <a:rPr lang="en-US" sz="5000" b="1" dirty="0">
                <a:solidFill>
                  <a:srgbClr val="000000"/>
                </a:solidFill>
                <a:latin typeface="Garamond" panose="02020404030301010803" pitchFamily="18" charset="0"/>
              </a:rPr>
              <a:t>How do you figure out without a doubt which of the three light switches controls the light? </a:t>
            </a:r>
          </a:p>
          <a:p>
            <a:pPr algn="ctr"/>
            <a:endParaRPr lang="en-US" sz="50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23358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79295" y="1722923"/>
            <a:ext cx="2191626" cy="1015663"/>
          </a:xfrm>
          <a:prstGeom prst="rect">
            <a:avLst/>
          </a:prstGeom>
          <a:noFill/>
        </p:spPr>
        <p:txBody>
          <a:bodyPr wrap="none" rtlCol="0">
            <a:spAutoFit/>
          </a:bodyPr>
          <a:lstStyle/>
          <a:p>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TIPS</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1420586" y="3282043"/>
            <a:ext cx="21374100" cy="1015354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Treasury Inflated Protected Securities </a:t>
            </a:r>
          </a:p>
          <a:p>
            <a:pPr marL="571500"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How it works: </a:t>
            </a:r>
          </a:p>
          <a:p>
            <a:pPr marL="1485946" lvl="1"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Interest Payments increase with increases in inflation </a:t>
            </a:r>
          </a:p>
          <a:p>
            <a:pPr marL="1485946" lvl="1"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Example : </a:t>
            </a:r>
          </a:p>
          <a:p>
            <a:pPr marL="2400391" lvl="2"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Principle : 100 </a:t>
            </a:r>
          </a:p>
          <a:p>
            <a:pPr marL="2400391" lvl="2"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Interest: 5% </a:t>
            </a:r>
          </a:p>
          <a:p>
            <a:pPr marL="2400391" lvl="2"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CPI inflation measure: 2% </a:t>
            </a:r>
          </a:p>
          <a:p>
            <a:pPr marL="2400391" lvl="2"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Interest: (100*1.02) *0.05 </a:t>
            </a:r>
          </a:p>
          <a:p>
            <a:pPr marL="571500"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Nominal vs. Real Returns – Which is this? </a:t>
            </a:r>
          </a:p>
          <a:p>
            <a:pPr marL="571500" indent="-571500">
              <a:lnSpc>
                <a:spcPct val="150000"/>
              </a:lnSpc>
              <a:buFont typeface="Arial" panose="020B0604020202020204" pitchFamily="34" charset="0"/>
              <a:buChar char="•"/>
            </a:pPr>
            <a:r>
              <a:rPr lang="en-US" sz="4000" dirty="0">
                <a:solidFill>
                  <a:srgbClr val="000000"/>
                </a:solidFill>
                <a:latin typeface="Garamond" panose="02020404030301010803" pitchFamily="18" charset="0"/>
              </a:rPr>
              <a:t>When would you want to own TIPS? </a:t>
            </a:r>
          </a:p>
          <a:p>
            <a:pPr marL="571500" indent="-571500">
              <a:lnSpc>
                <a:spcPct val="150000"/>
              </a:lnSpc>
              <a:buFont typeface="Arial" panose="020B0604020202020204" pitchFamily="34" charset="0"/>
              <a:buChar char="•"/>
            </a:pPr>
            <a:endParaRPr lang="en-US" sz="40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63191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3628690" y="2966056"/>
            <a:ext cx="17191437"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Breakeven Inflation : Market Expectations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8710077"/>
          </a:xfrm>
          <a:prstGeom prst="rect">
            <a:avLst/>
          </a:prstGeom>
          <a:noFill/>
        </p:spPr>
        <p:txBody>
          <a:bodyPr wrap="square" rtlCol="0">
            <a:spAutoFit/>
          </a:bodyPr>
          <a:lstStyle/>
          <a:p>
            <a:endParaRPr lang="en-US" sz="4000" dirty="0">
              <a:solidFill>
                <a:srgbClr val="000000"/>
              </a:solidFill>
              <a:latin typeface="Garamond" panose="02020404030301010803" pitchFamily="18" charset="0"/>
            </a:endParaRPr>
          </a:p>
          <a:p>
            <a:pPr marL="1485946" lvl="1" indent="-571500" fontAlgn="base">
              <a:lnSpc>
                <a:spcPct val="200000"/>
              </a:lnSpc>
              <a:buFont typeface="Wingdings" pitchFamily="2" charset="2"/>
              <a:buChar char="v"/>
            </a:pPr>
            <a:r>
              <a:rPr lang="en-US" sz="4000" b="1" dirty="0">
                <a:solidFill>
                  <a:srgbClr val="000000"/>
                </a:solidFill>
                <a:latin typeface="Garamond" panose="02020404030301010803" pitchFamily="18" charset="0"/>
              </a:rPr>
              <a:t>Difference in yield of TIPS and US Treasury </a:t>
            </a:r>
          </a:p>
          <a:p>
            <a:pPr marL="2400391" lvl="2" indent="-571500" fontAlgn="base">
              <a:lnSpc>
                <a:spcPct val="200000"/>
              </a:lnSpc>
              <a:buFont typeface="Wingdings" pitchFamily="2" charset="2"/>
              <a:buChar char="v"/>
            </a:pPr>
            <a:r>
              <a:rPr lang="en-US" sz="4000" b="1" dirty="0">
                <a:solidFill>
                  <a:srgbClr val="000000"/>
                </a:solidFill>
                <a:latin typeface="Garamond" panose="02020404030301010803" pitchFamily="18" charset="0"/>
              </a:rPr>
              <a:t>What investors expect inflation to be </a:t>
            </a:r>
          </a:p>
          <a:p>
            <a:pPr marL="2400391" lvl="2" indent="-571500" fontAlgn="base">
              <a:lnSpc>
                <a:spcPct val="200000"/>
              </a:lnSpc>
              <a:buFont typeface="Wingdings" pitchFamily="2" charset="2"/>
              <a:buChar char="v"/>
            </a:pPr>
            <a:r>
              <a:rPr lang="en-US" sz="4000" b="1" dirty="0">
                <a:solidFill>
                  <a:srgbClr val="000000"/>
                </a:solidFill>
                <a:latin typeface="Garamond" panose="02020404030301010803" pitchFamily="18" charset="0"/>
              </a:rPr>
              <a:t>What do you think has happened to the spread in yields over time? </a:t>
            </a: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571500" indent="-571500">
              <a:buFont typeface="Wingdings" pitchFamily="2" charset="2"/>
              <a:buChar char="v"/>
            </a:pPr>
            <a:endParaRPr lang="en-US" sz="40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381526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3628690" y="2966056"/>
            <a:ext cx="17191437"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Breakeven Inflation : Market Expectations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3785652"/>
          </a:xfrm>
          <a:prstGeom prst="rect">
            <a:avLst/>
          </a:prstGeom>
          <a:noFill/>
        </p:spPr>
        <p:txBody>
          <a:bodyPr wrap="square" rtlCol="0">
            <a:spAutoFit/>
          </a:bodyPr>
          <a:lstStyle/>
          <a:p>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4000" dirty="0">
              <a:solidFill>
                <a:srgbClr val="000000"/>
              </a:solidFill>
              <a:latin typeface="Garamond" panose="02020404030301010803" pitchFamily="18" charset="0"/>
            </a:endParaRPr>
          </a:p>
          <a:p>
            <a:pPr marL="571500" indent="-571500">
              <a:buFont typeface="Wingdings" pitchFamily="2" charset="2"/>
              <a:buChar char="v"/>
            </a:pPr>
            <a:endParaRPr lang="en-US" sz="4000"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6B883590-A1D1-424C-A8C8-16B33D0C9309}"/>
              </a:ext>
            </a:extLst>
          </p:cNvPr>
          <p:cNvPicPr>
            <a:picLocks noChangeAspect="1"/>
          </p:cNvPicPr>
          <p:nvPr/>
        </p:nvPicPr>
        <p:blipFill>
          <a:blip r:embed="rId5"/>
          <a:stretch>
            <a:fillRect/>
          </a:stretch>
        </p:blipFill>
        <p:spPr>
          <a:xfrm>
            <a:off x="3876674" y="4646026"/>
            <a:ext cx="16630650" cy="6896100"/>
          </a:xfrm>
          <a:prstGeom prst="rect">
            <a:avLst/>
          </a:prstGeom>
        </p:spPr>
      </p:pic>
    </p:spTree>
    <p:extLst>
      <p:ext uri="{BB962C8B-B14F-4D97-AF65-F5344CB8AC3E}">
        <p14:creationId xmlns:p14="http://schemas.microsoft.com/office/powerpoint/2010/main" val="234815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9662135" y="9016829"/>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7715427" y="9473966"/>
            <a:ext cx="8954813" cy="1938992"/>
          </a:xfrm>
          <a:prstGeom prst="rect">
            <a:avLst/>
          </a:prstGeom>
          <a:noFill/>
        </p:spPr>
        <p:txBody>
          <a:bodyPr wrap="square" rtlCol="0">
            <a:spAutoFit/>
          </a:bodyPr>
          <a:lstStyle/>
          <a:p>
            <a:pPr marL="571500" indent="-571500" algn="ctr">
              <a:buFont typeface="Wingdings" pitchFamily="2" charset="2"/>
              <a:buChar char="v"/>
            </a:pPr>
            <a:r>
              <a:rPr lang="en-US" sz="4000" dirty="0">
                <a:solidFill>
                  <a:schemeClr val="bg1"/>
                </a:solidFill>
                <a:latin typeface="Garamond" panose="02020404030301010803" pitchFamily="18" charset="0"/>
              </a:rPr>
              <a:t>Learning </a:t>
            </a:r>
          </a:p>
          <a:p>
            <a:pPr marL="571500" indent="-571500" algn="ctr">
              <a:buFont typeface="Wingdings" pitchFamily="2" charset="2"/>
              <a:buChar char="v"/>
            </a:pPr>
            <a:r>
              <a:rPr lang="en-US" sz="4000" dirty="0">
                <a:solidFill>
                  <a:schemeClr val="bg1"/>
                </a:solidFill>
                <a:latin typeface="Garamond" panose="02020404030301010803" pitchFamily="18" charset="0"/>
              </a:rPr>
              <a:t>Investing </a:t>
            </a:r>
          </a:p>
          <a:p>
            <a:pPr marL="571500" indent="-571500" algn="ctr">
              <a:buFont typeface="Wingdings" pitchFamily="2" charset="2"/>
              <a:buChar char="v"/>
            </a:pPr>
            <a:r>
              <a:rPr lang="en-US" sz="4000"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2512653" y="1798320"/>
            <a:ext cx="9099222" cy="1015663"/>
          </a:xfrm>
          <a:prstGeom prst="rect">
            <a:avLst/>
          </a:prstGeom>
          <a:noFill/>
        </p:spPr>
        <p:txBody>
          <a:bodyPr wrap="none" rtlCol="0">
            <a:spAutoFit/>
          </a:bodyPr>
          <a:lstStyle/>
          <a:p>
            <a:pPr algn="ctr"/>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Solution: Brain Teaser</a:t>
            </a:r>
          </a:p>
        </p:txBody>
      </p:sp>
      <p:cxnSp>
        <p:nvCxnSpPr>
          <p:cNvPr id="20" name="Straight Connector 19">
            <a:extLst>
              <a:ext uri="{FF2B5EF4-FFF2-40B4-BE49-F238E27FC236}">
                <a16:creationId xmlns:a16="http://schemas.microsoft.com/office/drawing/2014/main" id="{DE84D708-A4A6-2B48-86B8-AF37ECA062F7}"/>
              </a:ext>
            </a:extLst>
          </p:cNvPr>
          <p:cNvCxnSpPr/>
          <p:nvPr/>
        </p:nvCxnSpPr>
        <p:spPr>
          <a:xfrm>
            <a:off x="14499995" y="3140688"/>
            <a:ext cx="5124450" cy="0"/>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4" name="Picture 3"/>
          <p:cNvPicPr>
            <a:picLocks noChangeAspect="1"/>
          </p:cNvPicPr>
          <p:nvPr/>
        </p:nvPicPr>
        <p:blipFill rotWithShape="1">
          <a:blip r:embed="rId4"/>
          <a:srcRect b="10180"/>
          <a:stretch/>
        </p:blipFill>
        <p:spPr>
          <a:xfrm>
            <a:off x="0" y="3392775"/>
            <a:ext cx="10112395" cy="9082983"/>
          </a:xfrm>
          <a:prstGeom prst="rect">
            <a:avLst/>
          </a:prstGeom>
        </p:spPr>
      </p:pic>
      <p:sp>
        <p:nvSpPr>
          <p:cNvPr id="8" name="TextBox 7">
            <a:extLst>
              <a:ext uri="{FF2B5EF4-FFF2-40B4-BE49-F238E27FC236}">
                <a16:creationId xmlns:a16="http://schemas.microsoft.com/office/drawing/2014/main" id="{B4CFC66C-5750-854A-AE4C-9767FDA7E86F}"/>
              </a:ext>
            </a:extLst>
          </p:cNvPr>
          <p:cNvSpPr txBox="1"/>
          <p:nvPr/>
        </p:nvSpPr>
        <p:spPr>
          <a:xfrm>
            <a:off x="10999895" y="3122908"/>
            <a:ext cx="12124649" cy="5478423"/>
          </a:xfrm>
          <a:prstGeom prst="rect">
            <a:avLst/>
          </a:prstGeom>
          <a:noFill/>
        </p:spPr>
        <p:txBody>
          <a:bodyPr wrap="square" rtlCol="0">
            <a:spAutoFit/>
          </a:bodyPr>
          <a:lstStyle/>
          <a:p>
            <a:endParaRPr lang="en-US" sz="5000" dirty="0">
              <a:solidFill>
                <a:srgbClr val="000000"/>
              </a:solidFill>
              <a:latin typeface="Garamond" panose="02020404030301010803" pitchFamily="18" charset="0"/>
            </a:endParaRPr>
          </a:p>
          <a:p>
            <a:r>
              <a:rPr lang="en-US" sz="5000" dirty="0">
                <a:solidFill>
                  <a:srgbClr val="000000"/>
                </a:solidFill>
                <a:latin typeface="Garamond" panose="02020404030301010803" pitchFamily="18" charset="0"/>
              </a:rPr>
              <a:t>Flip switch 1 for a few minutes.</a:t>
            </a:r>
          </a:p>
          <a:p>
            <a:r>
              <a:rPr lang="en-US" sz="5000" dirty="0">
                <a:solidFill>
                  <a:srgbClr val="000000"/>
                </a:solidFill>
                <a:latin typeface="Garamond" panose="02020404030301010803" pitchFamily="18" charset="0"/>
              </a:rPr>
              <a:t>Then turn it off. Flip switch 2.</a:t>
            </a:r>
          </a:p>
          <a:p>
            <a:r>
              <a:rPr lang="en-US" sz="5000" dirty="0">
                <a:solidFill>
                  <a:srgbClr val="000000"/>
                </a:solidFill>
                <a:latin typeface="Garamond" panose="02020404030301010803" pitchFamily="18" charset="0"/>
              </a:rPr>
              <a:t>Open the closet door. </a:t>
            </a:r>
          </a:p>
          <a:p>
            <a:r>
              <a:rPr lang="en-US" sz="5000" dirty="0">
                <a:solidFill>
                  <a:srgbClr val="000000"/>
                </a:solidFill>
                <a:latin typeface="Garamond" panose="02020404030301010803" pitchFamily="18" charset="0"/>
              </a:rPr>
              <a:t>If the light is on, its switch 2. If the bulb is a little warm, its switch 1. And if it’s cold, its switch 3. </a:t>
            </a:r>
          </a:p>
        </p:txBody>
      </p:sp>
    </p:spTree>
    <p:extLst>
      <p:ext uri="{BB962C8B-B14F-4D97-AF65-F5344CB8AC3E}">
        <p14:creationId xmlns:p14="http://schemas.microsoft.com/office/powerpoint/2010/main" val="364587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0"/>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7108541" y="0"/>
            <a:ext cx="10168586" cy="13716000"/>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290687" y="2797991"/>
            <a:ext cx="9930396" cy="1015663"/>
          </a:xfrm>
          <a:prstGeom prst="rect">
            <a:avLst/>
          </a:prstGeom>
          <a:noFill/>
        </p:spPr>
        <p:txBody>
          <a:bodyPr wrap="square" rtlCol="0">
            <a:spAutoFit/>
          </a:bodyPr>
          <a:lstStyle/>
          <a:p>
            <a:pPr algn="ctr"/>
            <a:r>
              <a:rPr lang="en-US" sz="6000" b="1" spc="600" dirty="0">
                <a:solidFill>
                  <a:schemeClr val="bg1"/>
                </a:solidFill>
                <a:latin typeface="Garamond" panose="02020404030301010803" pitchFamily="18" charset="0"/>
                <a:ea typeface="Verdana" panose="020B0604030504040204" pitchFamily="34" charset="0"/>
                <a:cs typeface="Calibri" panose="020F0502020204030204" pitchFamily="34" charset="0"/>
              </a:rPr>
              <a:t>What is a bond?</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9630608" y="4540437"/>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7995841" y="3788853"/>
            <a:ext cx="8393984" cy="10618291"/>
          </a:xfrm>
          <a:prstGeom prst="rect">
            <a:avLst/>
          </a:prstGeom>
          <a:noFill/>
        </p:spPr>
        <p:txBody>
          <a:bodyPr wrap="square" rtlCol="0">
            <a:spAutoFit/>
          </a:bodyPr>
          <a:lstStyle/>
          <a:p>
            <a:pPr>
              <a:lnSpc>
                <a:spcPct val="200000"/>
              </a:lnSpc>
            </a:pPr>
            <a:endParaRPr lang="en-US" dirty="0">
              <a:solidFill>
                <a:schemeClr val="bg1"/>
              </a:solidFill>
              <a:latin typeface="Garamond" panose="02020404030301010803" pitchFamily="18" charset="0"/>
            </a:endParaRP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“Fixed Income”</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Price of a bond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Interest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Principal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Zero Coupon vs. Coupon</a:t>
            </a: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571500" indent="-571500">
              <a:buFont typeface="Wingdings" pitchFamily="2" charset="2"/>
              <a:buChar char="v"/>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8949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0"/>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7108541" y="0"/>
            <a:ext cx="10168586" cy="13716000"/>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290687" y="2797991"/>
            <a:ext cx="9930396" cy="1015663"/>
          </a:xfrm>
          <a:prstGeom prst="rect">
            <a:avLst/>
          </a:prstGeom>
          <a:noFill/>
        </p:spPr>
        <p:txBody>
          <a:bodyPr wrap="square" rtlCol="0">
            <a:spAutoFit/>
          </a:bodyPr>
          <a:lstStyle/>
          <a:p>
            <a:pPr algn="ctr"/>
            <a:r>
              <a:rPr lang="en-US" sz="6000" b="1" spc="600" dirty="0">
                <a:solidFill>
                  <a:schemeClr val="bg1"/>
                </a:solidFill>
                <a:latin typeface="Garamond" panose="02020404030301010803" pitchFamily="18" charset="0"/>
                <a:ea typeface="Verdana" panose="020B0604030504040204" pitchFamily="34" charset="0"/>
                <a:cs typeface="Calibri" panose="020F0502020204030204" pitchFamily="34" charset="0"/>
              </a:rPr>
              <a:t>Bond Terminology</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9630608" y="4540437"/>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8006222" y="3762204"/>
            <a:ext cx="8393984" cy="12280285"/>
          </a:xfrm>
          <a:prstGeom prst="rect">
            <a:avLst/>
          </a:prstGeom>
          <a:noFill/>
        </p:spPr>
        <p:txBody>
          <a:bodyPr wrap="square" rtlCol="0">
            <a:spAutoFit/>
          </a:bodyPr>
          <a:lstStyle/>
          <a:p>
            <a:pPr>
              <a:lnSpc>
                <a:spcPct val="200000"/>
              </a:lnSpc>
            </a:pPr>
            <a:endParaRPr lang="en-US" dirty="0">
              <a:solidFill>
                <a:schemeClr val="bg1"/>
              </a:solidFill>
              <a:latin typeface="Garamond" panose="02020404030301010803" pitchFamily="18" charset="0"/>
            </a:endParaRP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Face Value</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Principal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Coupon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Yield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Premium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Discount </a:t>
            </a: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Par </a:t>
            </a: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571500" indent="-571500">
              <a:buFont typeface="Wingdings" pitchFamily="2" charset="2"/>
              <a:buChar char="v"/>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6280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0"/>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7108541" y="0"/>
            <a:ext cx="10168586" cy="13716000"/>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290687" y="2797991"/>
            <a:ext cx="9930396" cy="1015663"/>
          </a:xfrm>
          <a:prstGeom prst="rect">
            <a:avLst/>
          </a:prstGeom>
          <a:noFill/>
        </p:spPr>
        <p:txBody>
          <a:bodyPr wrap="square" rtlCol="0">
            <a:spAutoFit/>
          </a:bodyPr>
          <a:lstStyle/>
          <a:p>
            <a:pPr algn="ctr"/>
            <a:r>
              <a:rPr lang="en-US" sz="6000" b="1" spc="600" dirty="0">
                <a:solidFill>
                  <a:schemeClr val="bg1"/>
                </a:solidFill>
                <a:latin typeface="Garamond" panose="02020404030301010803" pitchFamily="18" charset="0"/>
                <a:ea typeface="Verdana" panose="020B0604030504040204" pitchFamily="34" charset="0"/>
                <a:cs typeface="Calibri" panose="020F0502020204030204" pitchFamily="34" charset="0"/>
              </a:rPr>
              <a:t>Time Value of Money</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9630608" y="4540437"/>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8006222" y="5349304"/>
            <a:ext cx="8393984" cy="8402300"/>
          </a:xfrm>
          <a:prstGeom prst="rect">
            <a:avLst/>
          </a:prstGeom>
          <a:noFill/>
        </p:spPr>
        <p:txBody>
          <a:bodyPr wrap="square" rtlCol="0">
            <a:spAutoFit/>
          </a:bodyPr>
          <a:lstStyle/>
          <a:p>
            <a:pPr>
              <a:lnSpc>
                <a:spcPct val="200000"/>
              </a:lnSpc>
            </a:pPr>
            <a:endParaRPr lang="en-US" dirty="0">
              <a:solidFill>
                <a:schemeClr val="bg1"/>
              </a:solidFill>
              <a:latin typeface="Garamond" panose="02020404030301010803" pitchFamily="18" charset="0"/>
            </a:endParaRPr>
          </a:p>
          <a:p>
            <a:pPr marL="1485946" lvl="1" indent="-571500" fontAlgn="base">
              <a:lnSpc>
                <a:spcPct val="200000"/>
              </a:lnSpc>
              <a:buFont typeface="Wingdings" pitchFamily="2" charset="2"/>
              <a:buChar char="v"/>
            </a:pPr>
            <a:r>
              <a:rPr lang="en-US" dirty="0">
                <a:solidFill>
                  <a:schemeClr val="bg1"/>
                </a:solidFill>
                <a:latin typeface="Garamond" panose="02020404030301010803" pitchFamily="18" charset="0"/>
              </a:rPr>
              <a:t>“A dollar today is worth more than a dollar tomorrow” </a:t>
            </a:r>
          </a:p>
          <a:p>
            <a:pPr marL="2400391" lvl="2" indent="-571500" fontAlgn="base">
              <a:lnSpc>
                <a:spcPct val="200000"/>
              </a:lnSpc>
              <a:buFont typeface="Wingdings" pitchFamily="2" charset="2"/>
              <a:buChar char="v"/>
            </a:pPr>
            <a:r>
              <a:rPr lang="en-US" dirty="0">
                <a:solidFill>
                  <a:schemeClr val="bg1"/>
                </a:solidFill>
                <a:latin typeface="Garamond" panose="02020404030301010803" pitchFamily="18" charset="0"/>
              </a:rPr>
              <a:t>Why? </a:t>
            </a: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1485946" lvl="1" indent="-571500" fontAlgn="base">
              <a:buFont typeface="Wingdings" pitchFamily="2" charset="2"/>
              <a:buChar char="v"/>
            </a:pPr>
            <a:endParaRPr lang="en-US" dirty="0">
              <a:solidFill>
                <a:schemeClr val="bg1"/>
              </a:solidFill>
              <a:latin typeface="Garamond" panose="02020404030301010803" pitchFamily="18" charset="0"/>
            </a:endParaRPr>
          </a:p>
          <a:p>
            <a:pPr marL="571500" indent="-571500">
              <a:buFont typeface="Wingdings" pitchFamily="2" charset="2"/>
              <a:buChar char="v"/>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0352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9502354" y="2966056"/>
            <a:ext cx="5444119"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Bond Pricing</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3046988"/>
          </a:xfrm>
          <a:prstGeom prst="rect">
            <a:avLst/>
          </a:prstGeom>
          <a:noFill/>
        </p:spPr>
        <p:txBody>
          <a:bodyPr wrap="square" rtlCol="0">
            <a:spAutoFit/>
          </a:bodyPr>
          <a:lstStyle/>
          <a:p>
            <a:endParaRPr lang="en-US" sz="3200" dirty="0">
              <a:solidFill>
                <a:srgbClr val="000000"/>
              </a:solidFill>
              <a:latin typeface="Garamond" panose="02020404030301010803" pitchFamily="18" charset="0"/>
            </a:endParaRPr>
          </a:p>
          <a:p>
            <a:pPr lvl="1" fontAlgn="base"/>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571500" indent="-571500">
              <a:buFont typeface="Wingdings" pitchFamily="2" charset="2"/>
              <a:buChar char="v"/>
            </a:pPr>
            <a:endParaRPr lang="en-US" sz="3200" dirty="0">
              <a:solidFill>
                <a:srgbClr val="000000"/>
              </a:solidFill>
              <a:latin typeface="Garamond" panose="02020404030301010803" pitchFamily="18" charset="0"/>
            </a:endParaRPr>
          </a:p>
        </p:txBody>
      </p:sp>
      <p:pic>
        <p:nvPicPr>
          <p:cNvPr id="1026" name="Picture 2" descr="Bonds Payable | Explanation | AccountingCoach">
            <a:extLst>
              <a:ext uri="{FF2B5EF4-FFF2-40B4-BE49-F238E27FC236}">
                <a16:creationId xmlns:a16="http://schemas.microsoft.com/office/drawing/2014/main" id="{D3BF0F6C-582C-4F2C-B547-93A6C8484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688" y="5106454"/>
            <a:ext cx="136398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 Guide on Bond Prices and Formula | Bond Calculator, Pricing – Market  Consensus">
            <a:extLst>
              <a:ext uri="{FF2B5EF4-FFF2-40B4-BE49-F238E27FC236}">
                <a16:creationId xmlns:a16="http://schemas.microsoft.com/office/drawing/2014/main" id="{4053BF88-0BBF-4082-9A0B-73DE3E200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431" y="7639065"/>
            <a:ext cx="9823136" cy="34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2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588" y="-21771"/>
            <a:ext cx="24387174" cy="13716000"/>
          </a:xfrm>
        </p:spPr>
      </p:pic>
      <p:sp>
        <p:nvSpPr>
          <p:cNvPr id="9" name="Rectangle 8">
            <a:extLst>
              <a:ext uri="{FF2B5EF4-FFF2-40B4-BE49-F238E27FC236}">
                <a16:creationId xmlns:a16="http://schemas.microsoft.com/office/drawing/2014/main" id="{6B7A8F4D-D04F-CF4E-B1D4-90228F51A628}"/>
              </a:ext>
            </a:extLst>
          </p:cNvPr>
          <p:cNvSpPr/>
          <p:nvPr/>
        </p:nvSpPr>
        <p:spPr>
          <a:xfrm>
            <a:off x="3566159" y="2063394"/>
            <a:ext cx="17251680" cy="1030224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355940" y="2966056"/>
            <a:ext cx="9736961" cy="1015663"/>
          </a:xfrm>
          <a:prstGeom prst="rect">
            <a:avLst/>
          </a:prstGeom>
          <a:noFill/>
        </p:spPr>
        <p:txBody>
          <a:bodyPr wrap="none" rtlCol="0">
            <a:spAutoFit/>
          </a:bodyPr>
          <a:lstStyle/>
          <a:p>
            <a:pPr algn="ctr"/>
            <a:r>
              <a:rPr lang="en-US" sz="6000" b="1" spc="600" dirty="0">
                <a:solidFill>
                  <a:srgbClr val="000000"/>
                </a:solidFill>
                <a:latin typeface="Garamond" panose="02020404030301010803" pitchFamily="18" charset="0"/>
                <a:ea typeface="Verdana" panose="020B0604030504040204" pitchFamily="34" charset="0"/>
                <a:cs typeface="Calibri" panose="020F0502020204030204" pitchFamily="34" charset="0"/>
              </a:rPr>
              <a:t>Bond Prices and Yields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9662134" y="4308424"/>
            <a:ext cx="5124450"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98766" y="265074"/>
            <a:ext cx="3267393" cy="1045566"/>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4791074" y="4073634"/>
            <a:ext cx="14801850" cy="3046988"/>
          </a:xfrm>
          <a:prstGeom prst="rect">
            <a:avLst/>
          </a:prstGeom>
          <a:noFill/>
        </p:spPr>
        <p:txBody>
          <a:bodyPr wrap="square" rtlCol="0">
            <a:spAutoFit/>
          </a:bodyPr>
          <a:lstStyle/>
          <a:p>
            <a:endParaRPr lang="en-US" sz="3200" dirty="0">
              <a:solidFill>
                <a:srgbClr val="000000"/>
              </a:solidFill>
              <a:latin typeface="Garamond" panose="02020404030301010803" pitchFamily="18" charset="0"/>
            </a:endParaRPr>
          </a:p>
          <a:p>
            <a:pPr lvl="1" fontAlgn="base"/>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1485946" lvl="1" indent="-571500" fontAlgn="base">
              <a:buFont typeface="Wingdings" pitchFamily="2" charset="2"/>
              <a:buChar char="v"/>
            </a:pPr>
            <a:endParaRPr lang="en-US" sz="3200" dirty="0">
              <a:solidFill>
                <a:srgbClr val="000000"/>
              </a:solidFill>
              <a:latin typeface="Garamond" panose="02020404030301010803" pitchFamily="18" charset="0"/>
            </a:endParaRPr>
          </a:p>
          <a:p>
            <a:pPr marL="571500" indent="-571500">
              <a:buFont typeface="Wingdings" pitchFamily="2" charset="2"/>
              <a:buChar char="v"/>
            </a:pPr>
            <a:endParaRPr lang="en-US" sz="3200"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EA04213D-2015-4845-9DEF-1FB9C139DA44}"/>
              </a:ext>
            </a:extLst>
          </p:cNvPr>
          <p:cNvPicPr>
            <a:picLocks noChangeAspect="1"/>
          </p:cNvPicPr>
          <p:nvPr/>
        </p:nvPicPr>
        <p:blipFill>
          <a:blip r:embed="rId5"/>
          <a:stretch>
            <a:fillRect/>
          </a:stretch>
        </p:blipFill>
        <p:spPr>
          <a:xfrm>
            <a:off x="8845549" y="5093673"/>
            <a:ext cx="6692899" cy="4761746"/>
          </a:xfrm>
          <a:prstGeom prst="rect">
            <a:avLst/>
          </a:prstGeom>
        </p:spPr>
      </p:pic>
      <p:sp>
        <p:nvSpPr>
          <p:cNvPr id="3" name="TextBox 2">
            <a:extLst>
              <a:ext uri="{FF2B5EF4-FFF2-40B4-BE49-F238E27FC236}">
                <a16:creationId xmlns:a16="http://schemas.microsoft.com/office/drawing/2014/main" id="{8F0EAEBF-F372-47F6-A74D-F3726F28A2D6}"/>
              </a:ext>
            </a:extLst>
          </p:cNvPr>
          <p:cNvSpPr txBox="1"/>
          <p:nvPr/>
        </p:nvSpPr>
        <p:spPr>
          <a:xfrm>
            <a:off x="6687607" y="10165773"/>
            <a:ext cx="13598526" cy="707886"/>
          </a:xfrm>
          <a:prstGeom prst="rect">
            <a:avLst/>
          </a:prstGeom>
          <a:noFill/>
        </p:spPr>
        <p:txBody>
          <a:bodyPr wrap="square" rtlCol="0">
            <a:spAutoFit/>
          </a:bodyPr>
          <a:lstStyle/>
          <a:p>
            <a:r>
              <a:rPr lang="en-US" sz="4000" dirty="0">
                <a:solidFill>
                  <a:srgbClr val="000000"/>
                </a:solidFill>
                <a:latin typeface="Garamond" panose="02020404030301010803" pitchFamily="18" charset="0"/>
              </a:rPr>
              <a:t>Inverse relationship between bond price and bond yield</a:t>
            </a:r>
          </a:p>
        </p:txBody>
      </p:sp>
    </p:spTree>
    <p:extLst>
      <p:ext uri="{BB962C8B-B14F-4D97-AF65-F5344CB8AC3E}">
        <p14:creationId xmlns:p14="http://schemas.microsoft.com/office/powerpoint/2010/main" val="180495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9662135" y="9016829"/>
            <a:ext cx="5124450"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7715427" y="9473966"/>
            <a:ext cx="8954813" cy="1938992"/>
          </a:xfrm>
          <a:prstGeom prst="rect">
            <a:avLst/>
          </a:prstGeom>
          <a:noFill/>
        </p:spPr>
        <p:txBody>
          <a:bodyPr wrap="square" rtlCol="0">
            <a:spAutoFit/>
          </a:bodyPr>
          <a:lstStyle/>
          <a:p>
            <a:pPr marL="571500" indent="-571500" algn="ctr">
              <a:buFont typeface="Wingdings" pitchFamily="2" charset="2"/>
              <a:buChar char="v"/>
            </a:pPr>
            <a:r>
              <a:rPr lang="en-US" sz="4000" dirty="0">
                <a:solidFill>
                  <a:schemeClr val="bg1"/>
                </a:solidFill>
                <a:latin typeface="Garamond" panose="02020404030301010803" pitchFamily="18" charset="0"/>
              </a:rPr>
              <a:t>Learning </a:t>
            </a:r>
          </a:p>
          <a:p>
            <a:pPr marL="571500" indent="-571500" algn="ctr">
              <a:buFont typeface="Wingdings" pitchFamily="2" charset="2"/>
              <a:buChar char="v"/>
            </a:pPr>
            <a:r>
              <a:rPr lang="en-US" sz="4000" dirty="0">
                <a:solidFill>
                  <a:schemeClr val="bg1"/>
                </a:solidFill>
                <a:latin typeface="Garamond" panose="02020404030301010803" pitchFamily="18" charset="0"/>
              </a:rPr>
              <a:t>Investing </a:t>
            </a:r>
          </a:p>
          <a:p>
            <a:pPr marL="571500" indent="-571500" algn="ctr">
              <a:buFont typeface="Wingdings" pitchFamily="2" charset="2"/>
              <a:buChar char="v"/>
            </a:pPr>
            <a:r>
              <a:rPr lang="en-US" sz="4000"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98766" y="265074"/>
            <a:ext cx="3267393" cy="1045566"/>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5213" y="1696253"/>
            <a:ext cx="21090903" cy="1015663"/>
          </a:xfrm>
          <a:prstGeom prst="rect">
            <a:avLst/>
          </a:prstGeom>
          <a:noFill/>
        </p:spPr>
        <p:txBody>
          <a:bodyPr wrap="none" rtlCol="0">
            <a:spAutoFit/>
          </a:bodyPr>
          <a:lstStyle/>
          <a:p>
            <a:pPr algn="ctr"/>
            <a:r>
              <a:rPr lang="en-US" sz="6000" b="1" spc="600"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How to Value a Zero Coupon Bond vs Coupon Bond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279295" y="2609850"/>
            <a:ext cx="21090638" cy="204133"/>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7BF04CB3-099E-9F4F-9F03-5C228C6BDD8F}"/>
              </a:ext>
            </a:extLst>
          </p:cNvPr>
          <p:cNvSpPr txBox="1"/>
          <p:nvPr/>
        </p:nvSpPr>
        <p:spPr>
          <a:xfrm>
            <a:off x="1279295" y="3512485"/>
            <a:ext cx="21090638" cy="6678751"/>
          </a:xfrm>
          <a:prstGeom prst="rect">
            <a:avLst/>
          </a:prstGeom>
          <a:noFill/>
        </p:spPr>
        <p:txBody>
          <a:bodyPr wrap="square" rtlCol="0">
            <a:spAutoFit/>
          </a:bodyPr>
          <a:lstStyle/>
          <a:p>
            <a:pPr marL="571500" indent="-571500">
              <a:lnSpc>
                <a:spcPct val="200000"/>
              </a:lnSpc>
              <a:buFont typeface="Wingdings" pitchFamily="2" charset="2"/>
              <a:buChar char="v"/>
            </a:pPr>
            <a:r>
              <a:rPr lang="en-US" sz="4000" dirty="0">
                <a:solidFill>
                  <a:srgbClr val="000000"/>
                </a:solidFill>
                <a:latin typeface="Garamond" panose="02020404030301010803" pitchFamily="18" charset="0"/>
              </a:rPr>
              <a:t>1 year ZCB pays out principal of 100. Assuming a discount rate of 5%, what should that bond be worth today?  </a:t>
            </a:r>
          </a:p>
          <a:p>
            <a:pPr marL="571500" indent="-571500">
              <a:lnSpc>
                <a:spcPct val="200000"/>
              </a:lnSpc>
              <a:buFont typeface="Wingdings" pitchFamily="2" charset="2"/>
              <a:buChar char="v"/>
            </a:pPr>
            <a:r>
              <a:rPr lang="en-US" sz="4000" dirty="0">
                <a:solidFill>
                  <a:srgbClr val="000000"/>
                </a:solidFill>
                <a:latin typeface="Garamond" panose="02020404030301010803" pitchFamily="18" charset="0"/>
              </a:rPr>
              <a:t>2 year coupon bond pays interest annually of 4% of 100 principal. Assuming discount rate of 5% what should bond be worth today? </a:t>
            </a:r>
          </a:p>
          <a:p>
            <a:pPr marL="1485946" lvl="1" indent="-571500">
              <a:lnSpc>
                <a:spcPct val="200000"/>
              </a:lnSpc>
              <a:buFont typeface="Wingdings" pitchFamily="2" charset="2"/>
              <a:buChar char="v"/>
            </a:pPr>
            <a:r>
              <a:rPr lang="en-US" dirty="0">
                <a:solidFill>
                  <a:srgbClr val="000000"/>
                </a:solidFill>
                <a:latin typeface="Garamond" panose="02020404030301010803" pitchFamily="18" charset="0"/>
              </a:rPr>
              <a:t>Around $98</a:t>
            </a:r>
          </a:p>
          <a:p>
            <a:pPr marL="571500" indent="-571500">
              <a:buFont typeface="Arial" panose="020B0604020202020204" pitchFamily="34" charset="0"/>
              <a:buChar char="•"/>
            </a:pP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04622390"/>
      </p:ext>
    </p:extLst>
  </p:cSld>
  <p:clrMapOvr>
    <a:masterClrMapping/>
  </p:clrMapOvr>
</p:sld>
</file>

<file path=ppt/theme/theme1.xml><?xml version="1.0" encoding="utf-8"?>
<a:theme xmlns:a="http://schemas.openxmlformats.org/drawingml/2006/main" name="Office Theme">
  <a:themeElements>
    <a:clrScheme name="Custom 5">
      <a:dk1>
        <a:srgbClr val="999999"/>
      </a:dk1>
      <a:lt1>
        <a:srgbClr val="FFFFFF"/>
      </a:lt1>
      <a:dk2>
        <a:srgbClr val="494949"/>
      </a:dk2>
      <a:lt2>
        <a:srgbClr val="FFFFFF"/>
      </a:lt2>
      <a:accent1>
        <a:srgbClr val="2F6A87"/>
      </a:accent1>
      <a:accent2>
        <a:srgbClr val="3CA8A9"/>
      </a:accent2>
      <a:accent3>
        <a:srgbClr val="75D4D5"/>
      </a:accent3>
      <a:accent4>
        <a:srgbClr val="00A7A9"/>
      </a:accent4>
      <a:accent5>
        <a:srgbClr val="007AA9"/>
      </a:accent5>
      <a:accent6>
        <a:srgbClr val="007AA9"/>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21920</TotalTime>
  <Words>638</Words>
  <Application>Microsoft Office PowerPoint</Application>
  <PresentationFormat>Custom</PresentationFormat>
  <Paragraphs>171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Garamond</vt:lpstr>
      <vt:lpstr>Lato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Louis Twelve</dc:creator>
  <cp:keywords/>
  <dc:description/>
  <cp:lastModifiedBy>Avni Patel</cp:lastModifiedBy>
  <cp:revision>639</cp:revision>
  <cp:lastPrinted>2019-08-23T09:29:43Z</cp:lastPrinted>
  <dcterms:created xsi:type="dcterms:W3CDTF">2017-05-16T07:20:16Z</dcterms:created>
  <dcterms:modified xsi:type="dcterms:W3CDTF">2020-11-03T02:15:24Z</dcterms:modified>
  <cp:category/>
</cp:coreProperties>
</file>