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g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81" r:id="rId2"/>
    <p:sldId id="257" r:id="rId3"/>
    <p:sldId id="258" r:id="rId4"/>
    <p:sldId id="2955" r:id="rId5"/>
    <p:sldId id="2962" r:id="rId6"/>
    <p:sldId id="2964" r:id="rId7"/>
    <p:sldId id="2965" r:id="rId8"/>
    <p:sldId id="2966" r:id="rId9"/>
    <p:sldId id="2961" r:id="rId10"/>
    <p:sldId id="262" r:id="rId11"/>
    <p:sldId id="2967" r:id="rId12"/>
    <p:sldId id="2968" r:id="rId13"/>
    <p:sldId id="2959" r:id="rId14"/>
    <p:sldId id="2977" r:id="rId15"/>
    <p:sldId id="2978" r:id="rId16"/>
    <p:sldId id="2971" r:id="rId17"/>
    <p:sldId id="2972" r:id="rId18"/>
    <p:sldId id="2975" r:id="rId19"/>
    <p:sldId id="2976" r:id="rId20"/>
    <p:sldId id="2958" r:id="rId21"/>
    <p:sldId id="2969" r:id="rId22"/>
    <p:sldId id="2945" r:id="rId23"/>
  </p:sldIdLst>
  <p:sldSz cx="20104100" cy="11309350"/>
  <p:notesSz cx="20104100" cy="11309350"/>
  <p:embeddedFontLst>
    <p:embeddedFont>
      <p:font typeface="Arial" panose="020B060402020202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Garamond" panose="02020404030301010803" pitchFamily="18" charset="0"/>
      <p:regular r:id="rId30"/>
      <p:bold r:id="rId31"/>
      <p:italic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  <p:embeddedFont>
      <p:font typeface="Times New Roman" panose="02020603050405020304" pitchFamily="18" charset="0"/>
      <p:regular r:id="rId37"/>
    </p:embeddedFont>
    <p:embeddedFont>
      <p:font typeface="Wingdings" panose="05000000000000000000" pitchFamily="2" charset="2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6266D1-A50B-4CBD-B2C2-EA2BB0384A54}" v="3" dt="2020-11-10T17:22:47.21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>
      <p:cViewPr varScale="1">
        <p:scale>
          <a:sx n="24" d="100"/>
          <a:sy n="24" d="100"/>
        </p:scale>
        <p:origin x="52" y="8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ni Patel" userId="4e76ff2946637614" providerId="LiveId" clId="{836266D1-A50B-4CBD-B2C2-EA2BB0384A54}"/>
    <pc:docChg chg="custSel addSld modSld">
      <pc:chgData name="Avni Patel" userId="4e76ff2946637614" providerId="LiveId" clId="{836266D1-A50B-4CBD-B2C2-EA2BB0384A54}" dt="2020-11-10T17:26:01.325" v="503" actId="20577"/>
      <pc:docMkLst>
        <pc:docMk/>
      </pc:docMkLst>
      <pc:sldChg chg="modSp mod">
        <pc:chgData name="Avni Patel" userId="4e76ff2946637614" providerId="LiveId" clId="{836266D1-A50B-4CBD-B2C2-EA2BB0384A54}" dt="2020-11-10T15:50:55.496" v="113" actId="20577"/>
        <pc:sldMkLst>
          <pc:docMk/>
          <pc:sldMk cId="2529226849" sldId="2967"/>
        </pc:sldMkLst>
        <pc:spChg chg="mod">
          <ac:chgData name="Avni Patel" userId="4e76ff2946637614" providerId="LiveId" clId="{836266D1-A50B-4CBD-B2C2-EA2BB0384A54}" dt="2020-11-10T15:50:55.496" v="113" actId="20577"/>
          <ac:spMkLst>
            <pc:docMk/>
            <pc:sldMk cId="2529226849" sldId="2967"/>
            <ac:spMk id="5" creationId="{00000000-0000-0000-0000-000000000000}"/>
          </ac:spMkLst>
        </pc:spChg>
      </pc:sldChg>
      <pc:sldChg chg="add">
        <pc:chgData name="Avni Patel" userId="4e76ff2946637614" providerId="LiveId" clId="{836266D1-A50B-4CBD-B2C2-EA2BB0384A54}" dt="2020-11-10T17:22:20.712" v="114"/>
        <pc:sldMkLst>
          <pc:docMk/>
          <pc:sldMk cId="3460270903" sldId="2977"/>
        </pc:sldMkLst>
      </pc:sldChg>
      <pc:sldChg chg="addSp delSp modSp add mod">
        <pc:chgData name="Avni Patel" userId="4e76ff2946637614" providerId="LiveId" clId="{836266D1-A50B-4CBD-B2C2-EA2BB0384A54}" dt="2020-11-10T17:26:01.325" v="503" actId="20577"/>
        <pc:sldMkLst>
          <pc:docMk/>
          <pc:sldMk cId="3682309877" sldId="2978"/>
        </pc:sldMkLst>
        <pc:spChg chg="mod">
          <ac:chgData name="Avni Patel" userId="4e76ff2946637614" providerId="LiveId" clId="{836266D1-A50B-4CBD-B2C2-EA2BB0384A54}" dt="2020-11-10T17:22:33.883" v="141" actId="20577"/>
          <ac:spMkLst>
            <pc:docMk/>
            <pc:sldMk cId="3682309877" sldId="2978"/>
            <ac:spMk id="5" creationId="{00000000-0000-0000-0000-000000000000}"/>
          </ac:spMkLst>
        </pc:spChg>
        <pc:spChg chg="mod">
          <ac:chgData name="Avni Patel" userId="4e76ff2946637614" providerId="LiveId" clId="{836266D1-A50B-4CBD-B2C2-EA2BB0384A54}" dt="2020-11-10T17:26:01.325" v="503" actId="20577"/>
          <ac:spMkLst>
            <pc:docMk/>
            <pc:sldMk cId="3682309877" sldId="2978"/>
            <ac:spMk id="8" creationId="{032FA1A8-4D1C-4BE8-A8BD-370F0C47392D}"/>
          </ac:spMkLst>
        </pc:spChg>
        <pc:picChg chg="del">
          <ac:chgData name="Avni Patel" userId="4e76ff2946637614" providerId="LiveId" clId="{836266D1-A50B-4CBD-B2C2-EA2BB0384A54}" dt="2020-11-10T17:22:46.679" v="142" actId="478"/>
          <ac:picMkLst>
            <pc:docMk/>
            <pc:sldMk cId="3682309877" sldId="2978"/>
            <ac:picMk id="7" creationId="{57E27CD1-A282-4930-BAE9-8B90C03D404F}"/>
          </ac:picMkLst>
        </pc:picChg>
        <pc:picChg chg="add mod">
          <ac:chgData name="Avni Patel" userId="4e76ff2946637614" providerId="LiveId" clId="{836266D1-A50B-4CBD-B2C2-EA2BB0384A54}" dt="2020-11-10T17:22:52.819" v="146" actId="1076"/>
          <ac:picMkLst>
            <pc:docMk/>
            <pc:sldMk cId="3682309877" sldId="2978"/>
            <ac:picMk id="9" creationId="{F017AFA7-1FA4-4165-BAF8-A1A4F22448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6B104-7C26-46A9-BE38-3041ED9C6199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05FC1-50C5-4CDE-B53A-E797A8726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0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8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4" y="10490515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025" y="0"/>
            <a:ext cx="20094575" cy="11307445"/>
          </a:xfrm>
          <a:custGeom>
            <a:avLst/>
            <a:gdLst/>
            <a:ahLst/>
            <a:cxnLst/>
            <a:rect l="l" t="t" r="r" b="b"/>
            <a:pathLst>
              <a:path w="20094575" h="11307445">
                <a:moveTo>
                  <a:pt x="20094048" y="0"/>
                </a:moveTo>
                <a:lnTo>
                  <a:pt x="0" y="0"/>
                </a:lnTo>
                <a:lnTo>
                  <a:pt x="0" y="11307142"/>
                </a:lnTo>
                <a:lnTo>
                  <a:pt x="20094048" y="11307142"/>
                </a:lnTo>
                <a:lnTo>
                  <a:pt x="20094048" y="0"/>
                </a:lnTo>
                <a:close/>
              </a:path>
            </a:pathLst>
          </a:custGeom>
          <a:solidFill>
            <a:srgbClr val="3D576F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5" y="0"/>
            <a:ext cx="20099074" cy="1130714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29030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365250" y="930276"/>
            <a:ext cx="17602200" cy="9587420"/>
          </a:xfrm>
          <a:custGeom>
            <a:avLst/>
            <a:gdLst/>
            <a:ahLst/>
            <a:cxnLst/>
            <a:rect l="l" t="t" r="r" b="b"/>
            <a:pathLst>
              <a:path w="14222094" h="8493125">
                <a:moveTo>
                  <a:pt x="14221872" y="0"/>
                </a:moveTo>
                <a:lnTo>
                  <a:pt x="0" y="0"/>
                </a:lnTo>
                <a:lnTo>
                  <a:pt x="0" y="8492920"/>
                </a:lnTo>
                <a:lnTo>
                  <a:pt x="14221872" y="8492920"/>
                </a:lnTo>
                <a:lnTo>
                  <a:pt x="14221872" y="0"/>
                </a:lnTo>
                <a:close/>
              </a:path>
            </a:pathLst>
          </a:custGeom>
          <a:solidFill>
            <a:srgbClr val="FFFFFF">
              <a:alpha val="7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20104099" cy="11309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46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5505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1377" y="1706257"/>
            <a:ext cx="4361344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75494" y="3057565"/>
            <a:ext cx="16153111" cy="5906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peter.park@stern.nyu.edu" TargetMode="External"/><Relationship Id="rId3" Type="http://schemas.openxmlformats.org/officeDocument/2006/relationships/image" Target="../media/image4.png"/><Relationship Id="rId7" Type="http://schemas.openxmlformats.org/officeDocument/2006/relationships/hyperlink" Target="mailto:cory.peshkin@stern.nyu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vni.patel@stern.nyu.edu" TargetMode="External"/><Relationship Id="rId5" Type="http://schemas.openxmlformats.org/officeDocument/2006/relationships/hyperlink" Target="http://www.quantfsnyu.com/" TargetMode="Externa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26" y="1133"/>
            <a:ext cx="20096248" cy="11307086"/>
          </a:xfrm>
          <a:prstGeom prst="rect">
            <a:avLst/>
          </a:prstGeom>
          <a:solidFill>
            <a:srgbClr val="3E587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2A8C946-CC9F-4E44-A916-CB423880A0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68000"/>
          </a:blip>
          <a:srcRect t="7" b="7"/>
          <a:stretch>
            <a:fillRect/>
          </a:stretch>
        </p:blipFill>
        <p:spPr>
          <a:xfrm>
            <a:off x="3926" y="1135"/>
            <a:ext cx="20104099" cy="11307084"/>
          </a:xfrm>
        </p:spPr>
      </p:pic>
      <p:sp>
        <p:nvSpPr>
          <p:cNvPr id="19" name="TextBox 18"/>
          <p:cNvSpPr txBox="1"/>
          <p:nvPr/>
        </p:nvSpPr>
        <p:spPr>
          <a:xfrm>
            <a:off x="1954170" y="6879594"/>
            <a:ext cx="165396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u="none" spc="-10" dirty="0">
                <a:solidFill>
                  <a:schemeClr val="bg1"/>
                </a:solidFill>
                <a:latin typeface="Garamond"/>
                <a:cs typeface="Garamond"/>
              </a:rPr>
              <a:t>Central Banks </a:t>
            </a:r>
            <a:endParaRPr lang="en-US" sz="7000" b="1" dirty="0">
              <a:solidFill>
                <a:schemeClr val="bg1"/>
              </a:solidFill>
              <a:latin typeface="Garamond" panose="02020404030301010803" pitchFamily="18" charset="0"/>
              <a:ea typeface="Lato Thin" charset="0"/>
              <a:cs typeface="Lato Thin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535C7-85DA-9046-8E03-4F182540E5E0}"/>
              </a:ext>
            </a:extLst>
          </p:cNvPr>
          <p:cNvSpPr/>
          <p:nvPr/>
        </p:nvSpPr>
        <p:spPr>
          <a:xfrm>
            <a:off x="-84690" y="6702256"/>
            <a:ext cx="20276061" cy="16994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A0A7C-4C3E-2540-B28D-7F521154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95" y="219652"/>
            <a:ext cx="3691889" cy="11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65250" y="1235075"/>
            <a:ext cx="17602200" cy="1008865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Central Bank Balance Sheet </a:t>
            </a:r>
            <a:endParaRPr lang="en-US" sz="5500" dirty="0">
              <a:latin typeface="Garamond"/>
              <a:cs typeface="Garamond"/>
            </a:endParaRP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OMO 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FX Intervention 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Discount Loans 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Individual withdraws cash from a bank 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2950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10</a:t>
            </a:fld>
            <a:endParaRPr spc="1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86181" y="1387475"/>
            <a:ext cx="14782800" cy="691856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Multiple Deposit Creation</a:t>
            </a:r>
          </a:p>
          <a:p>
            <a:pPr marL="1838960" marR="1629410">
              <a:spcBef>
                <a:spcPts val="4815"/>
              </a:spcBef>
              <a:tabLst>
                <a:tab pos="2312035" algn="l"/>
              </a:tabLst>
            </a:pPr>
            <a:r>
              <a:rPr lang="en-US" sz="3000" b="1" dirty="0">
                <a:latin typeface="Garamond"/>
              </a:rPr>
              <a:t>Printing Money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Central bank controls supply of monetary base: deposits + currency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Deposit expansion multiplier: increase in commercial bank deposits after 1 dollar OMO market purchase (when banks receive deposits, they loan it out)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Money multiplier: from quantity of money and monetary base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Central banks do not make money they change the monetary base </a:t>
            </a:r>
          </a:p>
          <a:p>
            <a:pPr marL="3667760" marR="1629410" lvl="3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Function of excess reserves, required reserves, deposits) </a:t>
            </a:r>
          </a:p>
          <a:p>
            <a:pPr marL="2753360" marR="1629410" lvl="2">
              <a:spcBef>
                <a:spcPts val="815"/>
              </a:spcBef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 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11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529226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86181" y="1387475"/>
            <a:ext cx="14782800" cy="650819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What is the FOMC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Made up of voting governors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7 governors + NY Fed President + 4 other district bank presidents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Chair = most influential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Duties: Set interest rates to control money and credit, determine scale and mix of assets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Use FFR and IOER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Issue statements about policy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12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168466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65250" y="1235075"/>
            <a:ext cx="17602200" cy="1532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15875" algn="ctr"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Fed’s Dot Plot </a:t>
            </a:r>
            <a:endParaRPr lang="en-US" sz="5500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13</a:t>
            </a:fld>
            <a:endParaRPr spc="15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A6511C-436F-44F9-B34E-EFF6469E8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50" y="2929072"/>
            <a:ext cx="8524875" cy="66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07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65250" y="1235075"/>
            <a:ext cx="17602200" cy="1532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15875" algn="ctr"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How the Fed used to set Policy</a:t>
            </a:r>
            <a:endParaRPr lang="en-US" sz="5500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14</a:t>
            </a:fld>
            <a:endParaRPr spc="1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27CD1-A282-4930-BAE9-8B90C03D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450" y="3980295"/>
            <a:ext cx="5600700" cy="5705475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032FA1A8-4D1C-4BE8-A8BD-370F0C47392D}"/>
              </a:ext>
            </a:extLst>
          </p:cNvPr>
          <p:cNvSpPr txBox="1"/>
          <p:nvPr/>
        </p:nvSpPr>
        <p:spPr>
          <a:xfrm>
            <a:off x="679450" y="3980295"/>
            <a:ext cx="9223086" cy="4156266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Target Federal Funds Rate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Discount rate = ceiling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Use OMO to determine supply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460270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65250" y="1235075"/>
            <a:ext cx="17602200" cy="1532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15875" algn="ctr"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How the Fed sets policy today</a:t>
            </a:r>
            <a:endParaRPr lang="en-US" sz="5500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15</a:t>
            </a:fld>
            <a:endParaRPr spc="15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32FA1A8-4D1C-4BE8-A8BD-370F0C47392D}"/>
              </a:ext>
            </a:extLst>
          </p:cNvPr>
          <p:cNvSpPr txBox="1"/>
          <p:nvPr/>
        </p:nvSpPr>
        <p:spPr>
          <a:xfrm>
            <a:off x="679450" y="3980295"/>
            <a:ext cx="9223086" cy="702884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Most reserves today = excess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Cannot use OMO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IOER = rate paid by Fed on reserves that banks hold in excess of reserve requirement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Use ON Reverse Repo Rate – rate paid by Fed on funds from non-banks supplied via overnight reverse repo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17AFA7-1FA4-4165-BAF8-A1A4F2244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650" y="3980295"/>
            <a:ext cx="9447236" cy="450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0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16</a:t>
            </a:fld>
            <a:endParaRPr spc="15"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D10C157-6B02-426C-A778-98968351A549}"/>
              </a:ext>
            </a:extLst>
          </p:cNvPr>
          <p:cNvSpPr txBox="1"/>
          <p:nvPr/>
        </p:nvSpPr>
        <p:spPr>
          <a:xfrm>
            <a:off x="2686181" y="1387475"/>
            <a:ext cx="14782800" cy="943206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When the Fed Pulls Out All the Stops  </a:t>
            </a: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Money Printer Go </a:t>
            </a:r>
            <a:r>
              <a:rPr lang="en-US" sz="3000" dirty="0" err="1">
                <a:latin typeface="Garamond"/>
                <a:cs typeface="Garamond"/>
              </a:rPr>
              <a:t>Brrr</a:t>
            </a:r>
            <a:r>
              <a:rPr lang="en-US" sz="3000" dirty="0">
                <a:latin typeface="Garamond"/>
                <a:cs typeface="Garamond"/>
              </a:rPr>
              <a:t>….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Rate Cuts &amp; Forward Guidance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Quantitative Easing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Primary / Secondary Market Corporate Credit Facility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Average Inflation Targeting (AIT) Strategy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What’s Next?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Yield Curve Control 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“Helicopter Money”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Negative Interest Rates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Dual Interest Rates / TLTROs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296160" marR="1629410" lvl="1">
              <a:spcBef>
                <a:spcPts val="815"/>
              </a:spcBef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59761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17</a:t>
            </a:fld>
            <a:endParaRPr spc="15"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D10C157-6B02-426C-A778-98968351A549}"/>
              </a:ext>
            </a:extLst>
          </p:cNvPr>
          <p:cNvSpPr txBox="1"/>
          <p:nvPr/>
        </p:nvSpPr>
        <p:spPr>
          <a:xfrm>
            <a:off x="2686181" y="1387475"/>
            <a:ext cx="14782800" cy="9996326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Central Bank Asset Purchases </a:t>
            </a: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Types of assets that may be purchased: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Government bonds – Almost </a:t>
            </a:r>
            <a:r>
              <a:rPr lang="en-US" sz="3000" i="1" dirty="0">
                <a:latin typeface="Garamond"/>
                <a:cs typeface="Garamond"/>
              </a:rPr>
              <a:t>always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Mortgage-backed securities / covered bonds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Investment-Grade Corporate Bonds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Real Estate Investment Trusts (REITs)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Equities / Exchange-Traded Funds (ETFs)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Why do different central banks buy different assets?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i="1" dirty="0">
                <a:latin typeface="Garamond"/>
                <a:cs typeface="Garamond"/>
              </a:rPr>
              <a:t>Different markets have different needs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Equities – Swiss National Bank, Bank of Japan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Corporate bonds – Bank of England, European Central Bank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Mortgage-backed securities – Federal Reserve </a:t>
            </a:r>
          </a:p>
          <a:p>
            <a:pPr marL="2753360" marR="1629410" lvl="2">
              <a:spcBef>
                <a:spcPts val="815"/>
              </a:spcBef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296160" marR="1629410" lvl="1">
              <a:spcBef>
                <a:spcPts val="815"/>
              </a:spcBef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962642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18</a:t>
            </a:fld>
            <a:endParaRPr spc="15"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D10C157-6B02-426C-A778-98968351A549}"/>
              </a:ext>
            </a:extLst>
          </p:cNvPr>
          <p:cNvSpPr txBox="1"/>
          <p:nvPr/>
        </p:nvSpPr>
        <p:spPr>
          <a:xfrm>
            <a:off x="2686181" y="1387475"/>
            <a:ext cx="14782800" cy="9996326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Yield Curve Control – Why? </a:t>
            </a: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Yield Curve Control vs. Quantitative Easing: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Yield Curve Control: Targets </a:t>
            </a:r>
            <a:r>
              <a:rPr lang="en-US" sz="3000" i="1" dirty="0">
                <a:latin typeface="Garamond"/>
                <a:cs typeface="Garamond"/>
              </a:rPr>
              <a:t>price </a:t>
            </a:r>
            <a:r>
              <a:rPr lang="en-US" sz="3000" dirty="0">
                <a:latin typeface="Garamond"/>
                <a:cs typeface="Garamond"/>
              </a:rPr>
              <a:t>(i.e. yield)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Quantitative Easing: Targets </a:t>
            </a:r>
            <a:r>
              <a:rPr lang="en-US" sz="3000" i="1" dirty="0">
                <a:latin typeface="Garamond"/>
                <a:cs typeface="Garamond"/>
              </a:rPr>
              <a:t>quantity </a:t>
            </a: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Why opt for yield curve control?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Banks and pension funds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Fiscal stimulus &amp; helicopter money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i="1" dirty="0">
                <a:latin typeface="Garamond"/>
                <a:cs typeface="Garamond"/>
              </a:rPr>
              <a:t>Which </a:t>
            </a:r>
            <a:r>
              <a:rPr lang="en-US" sz="3000" dirty="0">
                <a:latin typeface="Garamond"/>
                <a:cs typeface="Garamond"/>
              </a:rPr>
              <a:t>yield curve?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Bank of Japan (2016): 10-year JGB yield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Reserve Bank of Australia (2020):  3-year AGB yield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Federal Reserve (???): </a:t>
            </a:r>
            <a:r>
              <a:rPr lang="en-US" sz="3000" i="1" dirty="0">
                <a:latin typeface="Garamond"/>
                <a:cs typeface="Garamond"/>
              </a:rPr>
              <a:t>What do you think?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2">
              <a:spcBef>
                <a:spcPts val="815"/>
              </a:spcBef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296160" marR="1629410" lvl="1">
              <a:spcBef>
                <a:spcPts val="815"/>
              </a:spcBef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8427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19</a:t>
            </a:fld>
            <a:endParaRPr spc="15"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D10C157-6B02-426C-A778-98968351A549}"/>
              </a:ext>
            </a:extLst>
          </p:cNvPr>
          <p:cNvSpPr txBox="1"/>
          <p:nvPr/>
        </p:nvSpPr>
        <p:spPr>
          <a:xfrm>
            <a:off x="2686181" y="1387475"/>
            <a:ext cx="14782800" cy="1138132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Helicopter Money</a:t>
            </a: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i="1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Bernanke (2003): Some Thoughts on Monetary Policy in Japan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i="1" dirty="0">
                <a:latin typeface="Garamond"/>
                <a:cs typeface="Garamond"/>
              </a:rPr>
              <a:t>“Consider…a tax cut…that is explicitly coupled with…purchases of govt debt – so that the tax cut is financed by money creation”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i="1" dirty="0">
                <a:latin typeface="Garamond"/>
                <a:cs typeface="Garamond"/>
              </a:rPr>
              <a:t>“Purchases would leave the nominal quantity of debt in the hands of the public unchanged, while nominal GDP would rise due to household spending”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Monetary Finance - </a:t>
            </a:r>
            <a:r>
              <a:rPr lang="en-US" sz="3000" i="1" dirty="0">
                <a:latin typeface="Garamond"/>
                <a:cs typeface="Garamond"/>
              </a:rPr>
              <a:t>Why? </a:t>
            </a:r>
            <a:endParaRPr lang="en-US" sz="3000" dirty="0">
              <a:latin typeface="Garamond"/>
              <a:cs typeface="Garamond"/>
            </a:endParaRP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i="1" dirty="0">
                <a:latin typeface="Garamond"/>
                <a:cs typeface="Garamond"/>
              </a:rPr>
              <a:t>No </a:t>
            </a:r>
            <a:r>
              <a:rPr lang="en-US" sz="3000" dirty="0">
                <a:latin typeface="Garamond"/>
                <a:cs typeface="Garamond"/>
              </a:rPr>
              <a:t>Ricardian Equivalence (vs. Deficit Spending)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i="1" dirty="0">
                <a:latin typeface="Garamond"/>
                <a:cs typeface="Garamond"/>
              </a:rPr>
              <a:t>Certain </a:t>
            </a:r>
            <a:r>
              <a:rPr lang="en-US" sz="3000" dirty="0">
                <a:latin typeface="Garamond"/>
                <a:cs typeface="Garamond"/>
              </a:rPr>
              <a:t>to stimulate demand (vs. Monetary Stimulus)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i="1" dirty="0">
                <a:latin typeface="Garamond"/>
                <a:cs typeface="Garamond"/>
              </a:rPr>
              <a:t>No </a:t>
            </a:r>
            <a:r>
              <a:rPr lang="en-US" sz="3000" dirty="0">
                <a:latin typeface="Garamond"/>
                <a:cs typeface="Garamond"/>
              </a:rPr>
              <a:t>unsustainable credit booms (vs. Negative Interest Rates) </a:t>
            </a:r>
            <a:endParaRPr lang="en-US" sz="3000" i="1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Milton Friedman on Helicopter Money: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i="1" dirty="0">
                <a:latin typeface="Garamond"/>
                <a:cs typeface="Garamond"/>
              </a:rPr>
              <a:t>“In periods of unemployment, it is less deflationary to issue securities than to levy taxes. That is true. But it is still less deflationary to issue money.”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2">
              <a:spcBef>
                <a:spcPts val="815"/>
              </a:spcBef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296160" marR="1629410" lvl="1">
              <a:spcBef>
                <a:spcPts val="815"/>
              </a:spcBef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47797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91926" y="1457752"/>
            <a:ext cx="4079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08505" algn="l"/>
              </a:tabLst>
            </a:pPr>
            <a:r>
              <a:rPr u="none" spc="385" dirty="0">
                <a:solidFill>
                  <a:srgbClr val="242424"/>
                </a:solidFill>
              </a:rPr>
              <a:t>Brain	</a:t>
            </a:r>
            <a:r>
              <a:rPr u="none" spc="330" dirty="0">
                <a:solidFill>
                  <a:srgbClr val="242424"/>
                </a:solidFill>
              </a:rPr>
              <a:t>Teaser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253138" y="3257577"/>
            <a:ext cx="7631430" cy="30591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1430" algn="ctr">
              <a:lnSpc>
                <a:spcPct val="100000"/>
              </a:lnSpc>
              <a:spcBef>
                <a:spcPts val="95"/>
              </a:spcBef>
              <a:tabLst>
                <a:tab pos="776605" algn="l"/>
                <a:tab pos="2782570" algn="l"/>
                <a:tab pos="6804659" algn="l"/>
              </a:tabLst>
            </a:pPr>
            <a:r>
              <a:rPr lang="en-US" sz="4950" spc="20" dirty="0">
                <a:latin typeface="Garamond"/>
                <a:cs typeface="Garamond"/>
              </a:rPr>
              <a:t>If I flip a fair coin 5 times in a row what’s the probability of getting at least 3 heads in a row? </a:t>
            </a:r>
            <a:endParaRPr sz="4950" dirty="0">
              <a:latin typeface="Garamond"/>
              <a:cs typeface="Garamon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</a:t>
            </a:fld>
            <a:endParaRPr spc="1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1532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The Fed’s Balance Sheet </a:t>
            </a:r>
            <a:endParaRPr lang="en-US" sz="2950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20</a:t>
            </a:fld>
            <a:endParaRPr spc="1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27251C-335C-40D0-9D69-7CB1C42BC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0" y="3930420"/>
            <a:ext cx="166116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9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1532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The Fed’s Balance Sheet </a:t>
            </a:r>
            <a:endParaRPr lang="en-US" sz="2950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21</a:t>
            </a:fld>
            <a:endParaRPr spc="15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B15F24-7476-443C-BFC2-7788F12F9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0" y="3906148"/>
            <a:ext cx="9416860" cy="54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77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459014"/>
            <a:ext cx="20096248" cy="2299323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5" y="219653"/>
            <a:ext cx="2693547" cy="861935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alphaModFix amt="81000"/>
          </a:blip>
          <a:srcRect t="31700" b="31700"/>
          <a:stretch>
            <a:fillRect/>
          </a:stretch>
        </p:blipFill>
        <p:spPr>
          <a:xfrm>
            <a:off x="-7852" y="1436328"/>
            <a:ext cx="20104100" cy="229936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7849519" y="4158481"/>
            <a:ext cx="4455836" cy="85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46" b="1" spc="495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Get in Touch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7965192" y="5265091"/>
            <a:ext cx="422445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3109856" y="5603276"/>
            <a:ext cx="13935124" cy="5175631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Feel free to reach out to us over Facebook or email if you have any questions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  <a:hlinkClick r:id="rId5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5"/>
              </a:rPr>
              <a:t>www.quantfsnyu.com</a:t>
            </a: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   quantfsnyu@gmail.com	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President – Avni Patel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6"/>
              </a:rPr>
              <a:t>avni.patel@stern.nyu.edu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Cory </a:t>
            </a:r>
            <a:r>
              <a:rPr lang="en-US" sz="3298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Peshkin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7"/>
              </a:rPr>
              <a:t>cory.peshkin@stern.nyu.edu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Peter Park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8"/>
              </a:rPr>
              <a:t>peter.park@stern.nyu.edu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1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14789" y="1457752"/>
            <a:ext cx="723709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159760" algn="l"/>
                <a:tab pos="5166360" algn="l"/>
              </a:tabLst>
            </a:pPr>
            <a:r>
              <a:rPr u="none" spc="425" dirty="0">
                <a:solidFill>
                  <a:srgbClr val="242424"/>
                </a:solidFill>
              </a:rPr>
              <a:t>Solution:	</a:t>
            </a:r>
            <a:r>
              <a:rPr u="none" spc="385" dirty="0">
                <a:solidFill>
                  <a:srgbClr val="242424"/>
                </a:solidFill>
              </a:rPr>
              <a:t>Brain	</a:t>
            </a:r>
            <a:r>
              <a:rPr u="none" spc="330" dirty="0">
                <a:solidFill>
                  <a:srgbClr val="242424"/>
                </a:solidFill>
              </a:rPr>
              <a:t>Teaser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132056" y="2569578"/>
            <a:ext cx="9844405" cy="377346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4000" b="0" i="0" dirty="0">
                <a:solidFill>
                  <a:srgbClr val="333332"/>
                </a:solidFill>
                <a:effectLst/>
                <a:latin typeface="Garamond" panose="02020404030301010803" pitchFamily="18" charset="0"/>
              </a:rPr>
              <a:t>25% chance 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endParaRPr lang="en-US" sz="4000" dirty="0">
              <a:solidFill>
                <a:srgbClr val="333332"/>
              </a:solidFill>
              <a:latin typeface="Garamond" panose="02020404030301010803" pitchFamily="18" charset="0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4000" dirty="0">
                <a:solidFill>
                  <a:srgbClr val="333332"/>
                </a:solidFill>
                <a:latin typeface="Garamond" panose="02020404030301010803" pitchFamily="18" charset="0"/>
                <a:cs typeface="Garamond"/>
              </a:rPr>
              <a:t>2^5 = 32 possible combinations 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4000" dirty="0">
                <a:solidFill>
                  <a:srgbClr val="333332"/>
                </a:solidFill>
                <a:latin typeface="Garamond" panose="02020404030301010803" pitchFamily="18" charset="0"/>
                <a:cs typeface="Garamond"/>
              </a:rPr>
              <a:t>1 case of 5 heads in a row 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4000" dirty="0">
                <a:solidFill>
                  <a:srgbClr val="333332"/>
                </a:solidFill>
                <a:latin typeface="Garamond" panose="02020404030301010803" pitchFamily="18" charset="0"/>
                <a:cs typeface="Garamond"/>
              </a:rPr>
              <a:t>2 cases of 4 heads in a row 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4000" dirty="0">
                <a:solidFill>
                  <a:srgbClr val="333332"/>
                </a:solidFill>
                <a:latin typeface="Garamond" panose="02020404030301010803" pitchFamily="18" charset="0"/>
                <a:cs typeface="Garamond"/>
              </a:rPr>
              <a:t>5 cases of 3 heads in a row </a:t>
            </a:r>
            <a:endParaRPr sz="40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</a:t>
            </a:fld>
            <a:endParaRPr spc="1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86181" y="1387475"/>
            <a:ext cx="14782800" cy="768800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Central Banks Basics </a:t>
            </a:r>
          </a:p>
          <a:p>
            <a:pPr marL="1838960" marR="1629410">
              <a:spcBef>
                <a:spcPts val="4815"/>
              </a:spcBef>
              <a:tabLst>
                <a:tab pos="2312035" algn="l"/>
              </a:tabLst>
            </a:pPr>
            <a:r>
              <a:rPr lang="en-US" sz="3000" b="1" dirty="0">
                <a:latin typeface="Garamond"/>
              </a:rPr>
              <a:t>Core Functions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Government Bank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Monopoly issuer of currency, reserves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Conventional policy tool: interest rate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Goal: Control money and credit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Bankers Bank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Bank reserve accounts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 err="1">
                <a:latin typeface="Garamond"/>
                <a:cs typeface="Garamond"/>
              </a:rPr>
              <a:t>LoLR</a:t>
            </a:r>
            <a:r>
              <a:rPr lang="en-US" sz="3000" dirty="0">
                <a:latin typeface="Garamond"/>
                <a:cs typeface="Garamond"/>
              </a:rPr>
              <a:t>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Manage payments system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Ultimate goal: Stability as a public good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440176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86181" y="1387475"/>
            <a:ext cx="14782800" cy="2294218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What is stability?</a:t>
            </a: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endParaRPr lang="en-US" sz="4950" b="1" spc="385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5</a:t>
            </a:fld>
            <a:endParaRPr spc="15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AF307B8-D174-4867-9555-F6C46D3D76CD}"/>
              </a:ext>
            </a:extLst>
          </p:cNvPr>
          <p:cNvSpPr txBox="1"/>
          <p:nvPr/>
        </p:nvSpPr>
        <p:spPr>
          <a:xfrm>
            <a:off x="2686181" y="1387475"/>
            <a:ext cx="14782800" cy="631070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L="1838960" marR="1629410">
              <a:spcBef>
                <a:spcPts val="4815"/>
              </a:spcBef>
              <a:tabLst>
                <a:tab pos="2312035" algn="l"/>
              </a:tabLst>
            </a:pPr>
            <a:endParaRPr lang="en-US" sz="3000" b="1" dirty="0">
              <a:latin typeface="Garamond"/>
            </a:endParaRPr>
          </a:p>
          <a:p>
            <a:pPr marL="1838960" marR="1629410">
              <a:spcBef>
                <a:spcPts val="4815"/>
              </a:spcBef>
              <a:tabLst>
                <a:tab pos="2312035" algn="l"/>
              </a:tabLst>
            </a:pPr>
            <a:r>
              <a:rPr lang="en-US" sz="3000" b="1" dirty="0">
                <a:latin typeface="Garamond"/>
              </a:rPr>
              <a:t>Modern objective of central banks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Low and stable inflation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High and stable economic growth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Stable financial markets and institutions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Stable currency and interest rates </a:t>
            </a:r>
          </a:p>
          <a:p>
            <a:pPr marL="2296160" marR="1629410" lvl="1">
              <a:spcBef>
                <a:spcPts val="815"/>
              </a:spcBef>
              <a:tabLst>
                <a:tab pos="23120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296160" marR="1629410" lvl="1">
              <a:spcBef>
                <a:spcPts val="815"/>
              </a:spcBef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Not all central banks adopt these objectives </a:t>
            </a:r>
          </a:p>
        </p:txBody>
      </p:sp>
    </p:spTree>
    <p:extLst>
      <p:ext uri="{BB962C8B-B14F-4D97-AF65-F5344CB8AC3E}">
        <p14:creationId xmlns:p14="http://schemas.microsoft.com/office/powerpoint/2010/main" val="3915859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86181" y="1387475"/>
            <a:ext cx="14782800" cy="543097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Effectiveness </a:t>
            </a:r>
          </a:p>
          <a:p>
            <a:pPr marL="1838960" marR="1629410">
              <a:spcBef>
                <a:spcPts val="4815"/>
              </a:spcBef>
              <a:tabLst>
                <a:tab pos="2312035" algn="l"/>
              </a:tabLst>
            </a:pPr>
            <a:r>
              <a:rPr lang="en-US" sz="3000" b="1" dirty="0">
                <a:latin typeface="Garamond"/>
              </a:rPr>
              <a:t>What a central bank needs to be effective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Independent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Instrument independence vs goal dependence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Transparency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Explicit goals and framework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Committee decisions 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432437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86181" y="1387475"/>
            <a:ext cx="14782800" cy="589263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Monetary Policy Strategy</a:t>
            </a:r>
          </a:p>
          <a:p>
            <a:pPr marL="1838960" marR="1629410">
              <a:spcBef>
                <a:spcPts val="4815"/>
              </a:spcBef>
              <a:tabLst>
                <a:tab pos="2312035" algn="l"/>
              </a:tabLst>
            </a:pPr>
            <a:r>
              <a:rPr lang="en-US" sz="3000" b="1" dirty="0">
                <a:latin typeface="Garamond"/>
              </a:rPr>
              <a:t>The Fed’s Policies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Controlling expectations is key- relates to investor and consumer behavior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Rule like behavior reduces uncertainty- constrained discretion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Stable inflation expectations are key to real interest rates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Real rates = nominal – inflation expectations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Try to avoid time consistency 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7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5370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86181" y="1387475"/>
            <a:ext cx="14782800" cy="486671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Monetary Policy vs Fiscal Policy </a:t>
            </a:r>
          </a:p>
          <a:p>
            <a:pPr marL="1838960" marR="1629410">
              <a:spcBef>
                <a:spcPts val="4815"/>
              </a:spcBef>
              <a:tabLst>
                <a:tab pos="2312035" algn="l"/>
              </a:tabLst>
            </a:pPr>
            <a:r>
              <a:rPr lang="en-US" sz="3000" b="1" dirty="0">
                <a:latin typeface="Garamond"/>
              </a:rPr>
              <a:t>The Fed vs the Government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Government funding needs can clash with monetary policy </a:t>
            </a:r>
          </a:p>
          <a:p>
            <a:pPr marL="2753360" marR="1629410" lvl="1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Fiscal dominance and monetary policy </a:t>
            </a:r>
          </a:p>
          <a:p>
            <a:pPr marL="3210560" marR="1629410" lvl="2" indent="-457200">
              <a:spcBef>
                <a:spcPts val="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Runaway inflation/default </a:t>
            </a:r>
          </a:p>
          <a:p>
            <a:pPr marL="2753360" marR="1629410" lvl="2">
              <a:spcBef>
                <a:spcPts val="815"/>
              </a:spcBef>
              <a:tabLst>
                <a:tab pos="2312035" algn="l"/>
              </a:tabLst>
            </a:pPr>
            <a:r>
              <a:rPr lang="en-US" sz="3000" dirty="0">
                <a:latin typeface="Garamond"/>
                <a:cs typeface="Garamond"/>
              </a:rPr>
              <a:t> 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8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8954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86181" y="1387475"/>
            <a:ext cx="14782800" cy="2294218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Central Banks Balance Sheet </a:t>
            </a: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endParaRPr lang="en-US" sz="4950" b="1" spc="385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9</a:t>
            </a:fld>
            <a:endParaRPr spc="15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B17DAD9-2FAA-490E-AF52-203C8313F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991556"/>
              </p:ext>
            </p:extLst>
          </p:nvPr>
        </p:nvGraphicFramePr>
        <p:xfrm>
          <a:off x="3351934" y="3988709"/>
          <a:ext cx="14092768" cy="3263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6384">
                  <a:extLst>
                    <a:ext uri="{9D8B030D-6E8A-4147-A177-3AD203B41FA5}">
                      <a16:colId xmlns:a16="http://schemas.microsoft.com/office/drawing/2014/main" val="2417591636"/>
                    </a:ext>
                  </a:extLst>
                </a:gridCol>
                <a:gridCol w="7046384">
                  <a:extLst>
                    <a:ext uri="{9D8B030D-6E8A-4147-A177-3AD203B41FA5}">
                      <a16:colId xmlns:a16="http://schemas.microsoft.com/office/drawing/2014/main" val="778472523"/>
                    </a:ext>
                  </a:extLst>
                </a:gridCol>
              </a:tblGrid>
              <a:tr h="815961">
                <a:tc>
                  <a:txBody>
                    <a:bodyPr/>
                    <a:lstStyle/>
                    <a:p>
                      <a:r>
                        <a:rPr lang="en-US" sz="3500" dirty="0">
                          <a:latin typeface="Garamond" panose="02020404030301010803" pitchFamily="18" charset="0"/>
                        </a:rPr>
                        <a:t>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500" dirty="0">
                          <a:latin typeface="Garamond" panose="02020404030301010803" pitchFamily="18" charset="0"/>
                        </a:rPr>
                        <a:t>Liabilities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086858"/>
                  </a:ext>
                </a:extLst>
              </a:tr>
              <a:tr h="815961">
                <a:tc>
                  <a:txBody>
                    <a:bodyPr/>
                    <a:lstStyle/>
                    <a:p>
                      <a:r>
                        <a:rPr lang="en-US" sz="3500" dirty="0">
                          <a:latin typeface="Garamond" panose="02020404030301010803" pitchFamily="18" charset="0"/>
                        </a:rPr>
                        <a:t>FX reserves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500" dirty="0">
                          <a:latin typeface="Garamond" panose="02020404030301010803" pitchFamily="18" charset="0"/>
                        </a:rPr>
                        <a:t>Currency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553638"/>
                  </a:ext>
                </a:extLst>
              </a:tr>
              <a:tr h="815961">
                <a:tc>
                  <a:txBody>
                    <a:bodyPr/>
                    <a:lstStyle/>
                    <a:p>
                      <a:r>
                        <a:rPr lang="en-US" sz="3500" dirty="0">
                          <a:latin typeface="Garamond" panose="02020404030301010803" pitchFamily="18" charset="0"/>
                        </a:rPr>
                        <a:t>Securities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500" dirty="0">
                          <a:latin typeface="Garamond" panose="02020404030301010803" pitchFamily="18" charset="0"/>
                        </a:rPr>
                        <a:t>Government deposits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291417"/>
                  </a:ext>
                </a:extLst>
              </a:tr>
              <a:tr h="815961">
                <a:tc>
                  <a:txBody>
                    <a:bodyPr/>
                    <a:lstStyle/>
                    <a:p>
                      <a:r>
                        <a:rPr lang="en-US" sz="3500" dirty="0">
                          <a:latin typeface="Garamond" panose="02020404030301010803" pitchFamily="18" charset="0"/>
                        </a:rPr>
                        <a:t>Loans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500" dirty="0">
                          <a:latin typeface="Garamond" panose="02020404030301010803" pitchFamily="18" charset="0"/>
                        </a:rPr>
                        <a:t>Commercial bank deposits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1276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BEFC5F3-3D82-4490-AAE4-32A50579D619}"/>
              </a:ext>
            </a:extLst>
          </p:cNvPr>
          <p:cNvSpPr txBox="1"/>
          <p:nvPr/>
        </p:nvSpPr>
        <p:spPr>
          <a:xfrm>
            <a:off x="3351934" y="7712075"/>
            <a:ext cx="14092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How it works: when central bank purchases a 1MM bond, it adds 1MM to the owners bank account by adding it to the reserve account of the commercial bank.</a:t>
            </a:r>
          </a:p>
        </p:txBody>
      </p:sp>
    </p:spTree>
    <p:extLst>
      <p:ext uri="{BB962C8B-B14F-4D97-AF65-F5344CB8AC3E}">
        <p14:creationId xmlns:p14="http://schemas.microsoft.com/office/powerpoint/2010/main" val="2678459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1707</TotalTime>
  <Words>963</Words>
  <Application>Microsoft Office PowerPoint</Application>
  <PresentationFormat>Custom</PresentationFormat>
  <Paragraphs>205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Wingdings</vt:lpstr>
      <vt:lpstr>Segoe UI</vt:lpstr>
      <vt:lpstr>Lato Light</vt:lpstr>
      <vt:lpstr>Arial</vt:lpstr>
      <vt:lpstr>Calibri</vt:lpstr>
      <vt:lpstr>Garamond</vt:lpstr>
      <vt:lpstr>Times New Roman</vt:lpstr>
      <vt:lpstr>Office Theme</vt:lpstr>
      <vt:lpstr>PowerPoint Presentation</vt:lpstr>
      <vt:lpstr>Brain Teaser</vt:lpstr>
      <vt:lpstr>Solution: Brain Teaser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Avni Patel</cp:lastModifiedBy>
  <cp:revision>24</cp:revision>
  <dcterms:created xsi:type="dcterms:W3CDTF">2020-05-22T21:48:51Z</dcterms:created>
  <dcterms:modified xsi:type="dcterms:W3CDTF">2020-11-10T17:26:11Z</dcterms:modified>
</cp:coreProperties>
</file>