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8" r:id="rId2"/>
    <p:sldId id="322" r:id="rId3"/>
    <p:sldId id="335" r:id="rId4"/>
    <p:sldId id="349" r:id="rId5"/>
    <p:sldId id="280" r:id="rId6"/>
    <p:sldId id="308" r:id="rId7"/>
    <p:sldId id="350" r:id="rId8"/>
    <p:sldId id="320" r:id="rId9"/>
    <p:sldId id="330" r:id="rId10"/>
    <p:sldId id="351" r:id="rId11"/>
    <p:sldId id="309" r:id="rId12"/>
    <p:sldId id="345" r:id="rId13"/>
    <p:sldId id="346" r:id="rId14"/>
    <p:sldId id="347" r:id="rId15"/>
    <p:sldId id="352" r:id="rId16"/>
    <p:sldId id="331" r:id="rId17"/>
    <p:sldId id="336" r:id="rId18"/>
    <p:sldId id="337" r:id="rId19"/>
    <p:sldId id="353" r:id="rId20"/>
    <p:sldId id="338" r:id="rId21"/>
    <p:sldId id="354" r:id="rId22"/>
    <p:sldId id="339" r:id="rId23"/>
    <p:sldId id="355" r:id="rId24"/>
    <p:sldId id="340" r:id="rId25"/>
    <p:sldId id="3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DF915-B26C-49CB-9874-E37FD4708576}" v="29" dt="2020-10-16T17:25:37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6B21-65B9-45B1-BBE8-DF263887CF1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F7DD-F29A-42CC-BFEF-7A0DBCA0A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8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DA1B-6E81-4B43-93B8-409E3E5E5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B36A7-5872-4708-B0CD-4EA07E917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CCF58-04DE-404C-B07B-DEF40A3B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E05F-9BDE-4D17-BD62-AF8E121A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15FCE-2628-446D-A16E-92287408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BAF4-DBCB-465A-AEE2-DFBA7CF0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EEA46-30B7-4C58-91BB-FFD9C695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4B56-F097-4A35-9364-C181FA6C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35BB-7677-4193-8F17-7FE3286A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95E8-D89B-4BAA-8297-6A61CB1A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A9522-D934-443C-AE99-BB14C261E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7AE4D-D357-40C1-925D-EAE9749DE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51D9-8450-4DFC-86C4-AF6DB468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80BA-C88D-4AD1-9582-04E75BD7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4FA2-269C-41E9-A966-6F3F4895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2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1619307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6801" y="0"/>
            <a:ext cx="98552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36801" y="685800"/>
            <a:ext cx="87376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37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3721-CF2E-459F-A636-BCF580B3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2E72-D008-44F1-9980-23C5DC7C1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8E1B-3974-4E08-9534-56060291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85EEB-FB28-476B-9AD7-CC0AD443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4E01-4EC1-4902-96CC-19BD05F2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2184-E14D-4AF9-9DA2-1E7D97BB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2830-2B46-4429-8BDA-766E713B3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8E51-5069-4EF2-8538-F6A25181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B3A83-97AB-4386-850E-10979143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0D15C-8030-4C74-8C2C-978250EB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B73A-EAB0-4C22-BA67-83360B50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2D53-DE70-4AD6-9611-0334CB721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58CFC-47C9-4167-9655-E150BA2B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CA81-345A-4B60-AC3C-344718F0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959CA-0BC5-4517-B793-6B7DCB5A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E1EB1-BAD1-433E-BAB5-0652BAA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C9A3-BAE6-45E6-9ECB-F7F64675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54E2-7E8E-46BB-B308-F184FEEA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9D437-A828-412A-95D7-2D47EEB89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CA958-E8E2-424D-BB1B-51324569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87578-C457-453F-A1F0-E38D25D4B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EDA20-1AA0-404F-A002-A1C099AD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7B3D6-E8B2-465A-B8D8-E23087B2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075F1-217D-4F4E-8844-2B7A2C8D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C5D9-69B3-4DE6-A51D-0AEF9832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E1FB5-96A8-4F4F-89BC-E9652E73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662FF-3232-49DD-A106-5C1960BF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095D5-6F99-44FA-BBB6-944EE02C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681CD-C593-4BEF-B82B-6CA5C6BE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A005B-2660-4F50-AB6C-E5D5B71A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6A16B-96C4-49D9-8E27-5EF3E346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2EC5-4CAF-4478-86D9-52ABCBC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0024-B641-4E89-A7FB-944DC692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FF09A-3D5E-4788-B1A8-7EB925300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AA661-CEF1-4190-BAEC-2E02C9F5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3C204-8102-47AB-AACA-49BBF40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9A2C-28FF-4501-A497-25E37FC4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CF0A-4A37-411F-B7A6-9D4AB178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D8094-BABD-488C-833F-D5437975D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3FC11-E5E2-4804-A362-0324FD7AE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702C5-40D4-4349-BB87-6E15E1BD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4378-628F-452E-BDB2-82BC7719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1F0DD-C0EA-426B-9C3F-59A2C642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15570-ABB3-4B19-B3DB-01CF6067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C6D6E-4C19-4395-AFDC-B2D605B5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F0943-F260-49C2-B990-442951B4C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AB81-B171-410A-A5A2-CDC62D22F49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083A-36EE-4147-ADBE-F7727862F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C2C6-205B-4AE8-ABB9-28D3064B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C86E-E592-4AA8-AE16-32E903AE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97" y="3032919"/>
            <a:ext cx="8737601" cy="7921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Garamond" panose="02020404030301010803" pitchFamily="18" charset="0"/>
              </a:rPr>
              <a:t>Options 201 </a:t>
            </a:r>
            <a:r>
              <a:rPr lang="en-US" sz="7200" dirty="0">
                <a:latin typeface="Garamond" panose="02020404030301010803" pitchFamily="18" charset="0"/>
                <a:sym typeface="Wingdings" panose="05000000000000000000" pitchFamily="2" charset="2"/>
              </a:rPr>
              <a:t> </a:t>
            </a:r>
            <a:endParaRPr lang="en-US" sz="72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1426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Extrinsic/intrinsic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629C-C5C9-4EBB-B6E8-BD299C715874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Value of an option: </a:t>
            </a:r>
            <a:r>
              <a:rPr lang="en-US" sz="2400" dirty="0">
                <a:latin typeface="Garamond"/>
                <a:cs typeface="Garamond"/>
              </a:rPr>
              <a:t>Black Scholes option pricing model is used to price options, but before we get there, let’s focus on extrinsic/ intrinsic pricing 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b="1" dirty="0">
                <a:latin typeface="Garamond"/>
                <a:cs typeface="Garamond"/>
              </a:rPr>
              <a:t>Intrinsic-</a:t>
            </a:r>
            <a:r>
              <a:rPr lang="en-US" sz="2400" dirty="0">
                <a:latin typeface="Garamond"/>
                <a:cs typeface="Garamond"/>
              </a:rPr>
              <a:t> What is your profit from exercising the option? (difference between strike price and stock price) </a:t>
            </a:r>
          </a:p>
          <a:p>
            <a:r>
              <a:rPr lang="en-US" sz="2400" b="1" dirty="0">
                <a:latin typeface="Garamond"/>
                <a:cs typeface="Garamond"/>
              </a:rPr>
              <a:t>Extrinsic</a:t>
            </a:r>
            <a:r>
              <a:rPr lang="en-US" sz="2400" dirty="0">
                <a:latin typeface="Garamond"/>
                <a:cs typeface="Garamond"/>
              </a:rPr>
              <a:t>- The rest of the options value (time and volatility) 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1026" name="Picture 2" descr="Sigma Options: More On Options Pricing">
            <a:extLst>
              <a:ext uri="{FF2B5EF4-FFF2-40B4-BE49-F238E27FC236}">
                <a16:creationId xmlns:a16="http://schemas.microsoft.com/office/drawing/2014/main" id="{D58B4B03-6164-48CF-93A5-EC4C711B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5654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9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Relationships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S-K] &lt;= C &lt;= Stock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&gt;= C(K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&gt;= C(t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K-S] &lt;= P &lt;= 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PV(K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&lt;= P(K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&gt;= P(t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5486400"/>
            <a:ext cx="7010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Intrinsic vs. Extrinsic Value?</a:t>
            </a:r>
          </a:p>
        </p:txBody>
      </p:sp>
    </p:spTree>
    <p:extLst>
      <p:ext uri="{BB962C8B-B14F-4D97-AF65-F5344CB8AC3E}">
        <p14:creationId xmlns:p14="http://schemas.microsoft.com/office/powerpoint/2010/main" val="174302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24" y="1851660"/>
            <a:ext cx="7126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5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Defines the relationship between the price of a European put and European call of the same class (same </a:t>
            </a:r>
            <a:r>
              <a:rPr lang="en-US" sz="2600"/>
              <a:t>strike/underlying asset/expiration date)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6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P + S = C + PV(K)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 = P + S </a:t>
            </a:r>
            <a:r>
              <a:rPr lang="mr-IN" sz="2600" dirty="0"/>
              <a:t>–</a:t>
            </a:r>
            <a:r>
              <a:rPr lang="en-US" sz="2600" dirty="0"/>
              <a:t> PV(K)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3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Black Scholes Inputs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9F22F-CA68-4D90-A508-89E2ABAB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08" y="1828800"/>
            <a:ext cx="646378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Impact of Each Variable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/>
              <a:t>What happens to the cost of a put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of underlying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Strike price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Time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Interest rates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r>
              <a:rPr lang="en-US" sz="2400" dirty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Dividends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6380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Theta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Change in value of option as you move closer to expiry (time decay) 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1026" name="Picture 2" descr="Image result for theta of call graph">
            <a:extLst>
              <a:ext uri="{FF2B5EF4-FFF2-40B4-BE49-F238E27FC236}">
                <a16:creationId xmlns:a16="http://schemas.microsoft.com/office/drawing/2014/main" id="{44AEFBB1-9824-4BE4-BFF3-3201241B9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3754" r="2716" b="9534"/>
          <a:stretch/>
        </p:blipFill>
        <p:spPr bwMode="auto">
          <a:xfrm>
            <a:off x="3886201" y="2819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ta of call graph">
            <a:extLst>
              <a:ext uri="{FF2B5EF4-FFF2-40B4-BE49-F238E27FC236}">
                <a16:creationId xmlns:a16="http://schemas.microsoft.com/office/drawing/2014/main" id="{ADD90171-ED32-4C59-A0EC-525D05C34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3652" r="2735" b="9910"/>
          <a:stretch/>
        </p:blipFill>
        <p:spPr bwMode="auto">
          <a:xfrm>
            <a:off x="7391400" y="2819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Delta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573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Delta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771660-7DB9-495E-AE4E-2E2D8F6313BA}"/>
              </a:ext>
            </a:extLst>
          </p:cNvPr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Change in price of option for every dollar movement in underlying 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2050" name="Picture 2" descr="Image result for delta of call option">
            <a:extLst>
              <a:ext uri="{FF2B5EF4-FFF2-40B4-BE49-F238E27FC236}">
                <a16:creationId xmlns:a16="http://schemas.microsoft.com/office/drawing/2014/main" id="{A327C33B-F109-4723-8B8B-6AAE9C0B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22" y="2819400"/>
            <a:ext cx="44135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A53C6-2242-4617-8206-859CB19B4449}"/>
              </a:ext>
            </a:extLst>
          </p:cNvPr>
          <p:cNvSpPr/>
          <p:nvPr/>
        </p:nvSpPr>
        <p:spPr>
          <a:xfrm>
            <a:off x="3352800" y="1225689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I'm driving out to a resort, which is pretty far away. Luckily, the first three quarters of the distance is all highway driving, but I have to drive the rest on slower local roads. I drive at 60 mph on the highway, but only 20 mph on local roads. What's my average speed for this trip?</a:t>
            </a:r>
          </a:p>
        </p:txBody>
      </p:sp>
    </p:spTree>
    <p:extLst>
      <p:ext uri="{BB962C8B-B14F-4D97-AF65-F5344CB8AC3E}">
        <p14:creationId xmlns:p14="http://schemas.microsoft.com/office/powerpoint/2010/main" val="81555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GAMMA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9892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GAMMA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6EEF4-7995-4D22-BC31-C9B51ED89C92}"/>
              </a:ext>
            </a:extLst>
          </p:cNvPr>
          <p:cNvSpPr txBox="1">
            <a:spLocks/>
          </p:cNvSpPr>
          <p:nvPr/>
        </p:nvSpPr>
        <p:spPr>
          <a:xfrm>
            <a:off x="3528848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Second derivative of delta – measures rate of change in delta 	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3074" name="Picture 2" descr="Image result for gamma options">
            <a:extLst>
              <a:ext uri="{FF2B5EF4-FFF2-40B4-BE49-F238E27FC236}">
                <a16:creationId xmlns:a16="http://schemas.microsoft.com/office/drawing/2014/main" id="{4F89A765-A946-4772-AD90-93AFECA5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06" y="3048000"/>
            <a:ext cx="4556588" cy="25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vega</a:t>
            </a:r>
            <a:r>
              <a:rPr lang="en-US" sz="3600" dirty="0">
                <a:latin typeface="Garamond"/>
                <a:cs typeface="Garamond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7967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vega</a:t>
            </a:r>
            <a:r>
              <a:rPr lang="en-US" sz="3600" dirty="0">
                <a:latin typeface="Garamond"/>
                <a:cs typeface="Garamond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sensitivity to 1% change in volatility of underlying </a:t>
            </a:r>
          </a:p>
        </p:txBody>
      </p:sp>
      <p:pic>
        <p:nvPicPr>
          <p:cNvPr id="4098" name="Picture 2" descr="Image result for vega of option">
            <a:extLst>
              <a:ext uri="{FF2B5EF4-FFF2-40B4-BE49-F238E27FC236}">
                <a16:creationId xmlns:a16="http://schemas.microsoft.com/office/drawing/2014/main" id="{DBF41A6C-2236-4104-9BCE-2433CB1D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1"/>
            <a:ext cx="3219450" cy="31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Rho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6F0B68-0C81-4C60-8581-209A962202BE}"/>
              </a:ext>
            </a:extLst>
          </p:cNvPr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How sensitive options pricing is to interest rates </a:t>
            </a:r>
          </a:p>
        </p:txBody>
      </p:sp>
      <p:pic>
        <p:nvPicPr>
          <p:cNvPr id="5122" name="Picture 2" descr="Image result for rho graph option">
            <a:extLst>
              <a:ext uri="{FF2B5EF4-FFF2-40B4-BE49-F238E27FC236}">
                <a16:creationId xmlns:a16="http://schemas.microsoft.com/office/drawing/2014/main" id="{8438E9CD-A056-42C6-A3C8-8230759C9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582" r="1578" b="3133"/>
          <a:stretch/>
        </p:blipFill>
        <p:spPr bwMode="auto">
          <a:xfrm>
            <a:off x="5143500" y="2697217"/>
            <a:ext cx="2819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Volatility skew 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6146" name="Picture 2" descr="Image result for volatility skew graph">
            <a:extLst>
              <a:ext uri="{FF2B5EF4-FFF2-40B4-BE49-F238E27FC236}">
                <a16:creationId xmlns:a16="http://schemas.microsoft.com/office/drawing/2014/main" id="{F94D70CA-3199-456E-BBD3-8D3B516C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77" y="2711785"/>
            <a:ext cx="5357647" cy="2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D55ED6-5C38-4A9E-BDC6-69E9D43C9EB9}"/>
              </a:ext>
            </a:extLst>
          </p:cNvPr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Measures implied vol (demand) of options</a:t>
            </a:r>
          </a:p>
        </p:txBody>
      </p:sp>
    </p:spTree>
    <p:extLst>
      <p:ext uri="{BB962C8B-B14F-4D97-AF65-F5344CB8AC3E}">
        <p14:creationId xmlns:p14="http://schemas.microsoft.com/office/powerpoint/2010/main" val="21011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Answer: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67B8AC-C188-40F5-AD9A-F909F2AE7500}"/>
                  </a:ext>
                </a:extLst>
              </p:cNvPr>
              <p:cNvSpPr/>
              <p:nvPr/>
            </p:nvSpPr>
            <p:spPr>
              <a:xfrm>
                <a:off x="3352800" y="1335887"/>
                <a:ext cx="7239000" cy="506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You might think you can just take a weighted average of the two speeds, and conclude the answer is just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×60+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×20=50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mph, but that’s not correct! This is because average speed is calculated by averaging speed over time, not over distance. </a:t>
                </a:r>
              </a:p>
              <a:p>
                <a:r>
                  <a:rPr lang="en-US" sz="2400" dirty="0">
                    <a:latin typeface="Garamond" panose="02020404030301010803" pitchFamily="18" charset="0"/>
                  </a:rPr>
                  <a:t>Solution: </a:t>
                </a:r>
              </a:p>
              <a:p>
                <a:r>
                  <a:rPr lang="en-US" sz="2400" dirty="0">
                    <a:latin typeface="Garamond" panose="02020404030301010803" pitchFamily="18" charset="0"/>
                  </a:rPr>
                  <a:t>Let x be the total distance to the resort. The time you spend on the highway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hours, and the time you spend on the local roads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hours. Then your average speed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mph.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67B8AC-C188-40F5-AD9A-F909F2AE7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335887"/>
                <a:ext cx="7239000" cy="5064913"/>
              </a:xfrm>
              <a:prstGeom prst="rect">
                <a:avLst/>
              </a:prstGeom>
              <a:blipFill>
                <a:blip r:embed="rId3"/>
                <a:stretch>
                  <a:fillRect l="-1263" t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12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97" y="3032919"/>
            <a:ext cx="8737601" cy="7921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Garamond" panose="02020404030301010803" pitchFamily="18" charset="0"/>
              </a:rPr>
              <a:t>A quick review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0937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Call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buy an underlying asset at a specified price within a specific time period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Put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sell an underlying asset at a specified price within a specific time period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Summary Of Payoff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58" y="1325562"/>
            <a:ext cx="5773419" cy="51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97" y="3032919"/>
            <a:ext cx="8737601" cy="7921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Garamond" panose="02020404030301010803" pitchFamily="18" charset="0"/>
              </a:rPr>
              <a:t>Pricing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371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4632960"/>
            <a:ext cx="7010400" cy="1920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How much do you think a call option should be priced if</a:t>
            </a:r>
            <a:r>
              <a:rPr lang="mr-IN" sz="2400" b="1" dirty="0">
                <a:latin typeface="Garamond"/>
                <a:cs typeface="Garamond"/>
              </a:rPr>
              <a:t>…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Price of underlying is 50</a:t>
            </a: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Expiration date is in a year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4135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3505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4632960"/>
            <a:ext cx="7010400" cy="1920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How much do you think a put option should be priced if</a:t>
            </a:r>
            <a:r>
              <a:rPr lang="mr-IN" sz="2400" b="1" dirty="0">
                <a:latin typeface="Garamond"/>
                <a:cs typeface="Garamond"/>
              </a:rPr>
              <a:t>…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Price of underlying is 30</a:t>
            </a:r>
          </a:p>
          <a:p>
            <a:pPr>
              <a:buFontTx/>
              <a:buChar char="-"/>
            </a:pPr>
            <a:r>
              <a:rPr lang="en-US" sz="2400" b="1" dirty="0">
                <a:latin typeface="Garamond"/>
                <a:cs typeface="Garamond"/>
              </a:rPr>
              <a:t>Expiration date is in a year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8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607</Words>
  <Application>Microsoft Office PowerPoint</Application>
  <PresentationFormat>Widescreen</PresentationFormat>
  <Paragraphs>76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Options 201  </vt:lpstr>
      <vt:lpstr>Brainteaser!</vt:lpstr>
      <vt:lpstr>Answer:</vt:lpstr>
      <vt:lpstr>A quick review </vt:lpstr>
      <vt:lpstr>Key Definitions </vt:lpstr>
      <vt:lpstr>Summary Of Payoff Diagrams</vt:lpstr>
      <vt:lpstr>Pricing </vt:lpstr>
      <vt:lpstr>Pricing Exercise</vt:lpstr>
      <vt:lpstr>Pricing Exercise</vt:lpstr>
      <vt:lpstr>Extrinsic/intrinsic value</vt:lpstr>
      <vt:lpstr>Pricing Relationships</vt:lpstr>
      <vt:lpstr>Put-Call Parity</vt:lpstr>
      <vt:lpstr>Put-Call Parity</vt:lpstr>
      <vt:lpstr>Put-Call Parity</vt:lpstr>
      <vt:lpstr>Black Scholes Inputs </vt:lpstr>
      <vt:lpstr>Impact of Each Variable</vt:lpstr>
      <vt:lpstr>Theta </vt:lpstr>
      <vt:lpstr>Delta</vt:lpstr>
      <vt:lpstr>Delta</vt:lpstr>
      <vt:lpstr>GAMMA </vt:lpstr>
      <vt:lpstr>GAMMA </vt:lpstr>
      <vt:lpstr>vega </vt:lpstr>
      <vt:lpstr>vega </vt:lpstr>
      <vt:lpstr>Rho </vt:lpstr>
      <vt:lpstr>Volatility skew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Exercise</dc:title>
  <dc:creator>Avni Patel</dc:creator>
  <cp:lastModifiedBy>Cory Peshkin</cp:lastModifiedBy>
  <cp:revision>5</cp:revision>
  <dcterms:created xsi:type="dcterms:W3CDTF">2020-10-07T16:56:29Z</dcterms:created>
  <dcterms:modified xsi:type="dcterms:W3CDTF">2020-10-20T17:48:28Z</dcterms:modified>
</cp:coreProperties>
</file>