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7" r:id="rId2"/>
    <p:sldId id="2946" r:id="rId3"/>
    <p:sldId id="2965" r:id="rId4"/>
    <p:sldId id="2931" r:id="rId5"/>
    <p:sldId id="2940" r:id="rId6"/>
    <p:sldId id="2943" r:id="rId7"/>
    <p:sldId id="2947" r:id="rId8"/>
    <p:sldId id="2951" r:id="rId9"/>
    <p:sldId id="2952" r:id="rId10"/>
    <p:sldId id="2956" r:id="rId11"/>
    <p:sldId id="2954" r:id="rId12"/>
    <p:sldId id="2950" r:id="rId13"/>
    <p:sldId id="2966" r:id="rId14"/>
    <p:sldId id="2960" r:id="rId15"/>
    <p:sldId id="2961" r:id="rId16"/>
    <p:sldId id="2955" r:id="rId17"/>
    <p:sldId id="2962" r:id="rId18"/>
    <p:sldId id="2945" r:id="rId19"/>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DA4736-BAF0-2A4E-AC70-90C151EE1B2D}">
          <p14:sldIdLst>
            <p14:sldId id="257"/>
            <p14:sldId id="2946"/>
            <p14:sldId id="2965"/>
            <p14:sldId id="2931"/>
            <p14:sldId id="2940"/>
            <p14:sldId id="2943"/>
            <p14:sldId id="2947"/>
            <p14:sldId id="2951"/>
            <p14:sldId id="2952"/>
            <p14:sldId id="2956"/>
            <p14:sldId id="2954"/>
            <p14:sldId id="2950"/>
            <p14:sldId id="2966"/>
            <p14:sldId id="2960"/>
            <p14:sldId id="2961"/>
            <p14:sldId id="2955"/>
            <p14:sldId id="2962"/>
            <p14:sldId id="2945"/>
          </p14:sldIdLst>
        </p14:section>
      </p14:sectionLst>
    </p:ext>
    <p:ext uri="{EFAFB233-063F-42B5-8137-9DF3F51BA10A}">
      <p15:sldGuideLst xmlns:p15="http://schemas.microsoft.com/office/powerpoint/2012/main">
        <p15:guide id="1" orient="horz" pos="4368" userDrawn="1">
          <p15:clr>
            <a:srgbClr val="A4A3A4"/>
          </p15:clr>
        </p15:guide>
        <p15:guide id="2" pos="77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ni Patel" initials="AP" lastIdx="1" clrIdx="0">
    <p:extLst>
      <p:ext uri="{19B8F6BF-5375-455C-9EA6-DF929625EA0E}">
        <p15:presenceInfo xmlns:p15="http://schemas.microsoft.com/office/powerpoint/2012/main" userId="4e76ff29466376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6F8FC"/>
    <a:srgbClr val="245D8D"/>
    <a:srgbClr val="E8E6E6"/>
    <a:srgbClr val="FFACA9"/>
    <a:srgbClr val="004479"/>
    <a:srgbClr val="78A9AA"/>
    <a:srgbClr val="78A9AB"/>
    <a:srgbClr val="3CA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28" autoAdjust="0"/>
    <p:restoredTop sz="94849"/>
  </p:normalViewPr>
  <p:slideViewPr>
    <p:cSldViewPr snapToGrid="0" snapToObjects="1" showGuides="1">
      <p:cViewPr varScale="1">
        <p:scale>
          <a:sx n="44" d="100"/>
          <a:sy n="44" d="100"/>
        </p:scale>
        <p:origin x="296" y="280"/>
      </p:cViewPr>
      <p:guideLst>
        <p:guide orient="horz" pos="4368"/>
        <p:guide pos="772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30T13:18:33.744"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11144-9462-3142-A3E8-767EA9B0C457}" type="datetimeFigureOut">
              <a:rPr lang="en-US" smtClean="0"/>
              <a:t>2/9/21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2B1F2-3B54-CB42-94EA-2579E33DB23C}" type="slidenum">
              <a:rPr lang="en-US" smtClean="0"/>
              <a:t>‹#›</a:t>
            </a:fld>
            <a:endParaRPr lang="en-US" dirty="0"/>
          </a:p>
        </p:txBody>
      </p:sp>
    </p:spTree>
    <p:extLst>
      <p:ext uri="{BB962C8B-B14F-4D97-AF65-F5344CB8AC3E}">
        <p14:creationId xmlns:p14="http://schemas.microsoft.com/office/powerpoint/2010/main" val="1930986848"/>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10</a:t>
            </a:fld>
            <a:endParaRPr lang="en-US" dirty="0"/>
          </a:p>
        </p:txBody>
      </p:sp>
    </p:spTree>
    <p:extLst>
      <p:ext uri="{BB962C8B-B14F-4D97-AF65-F5344CB8AC3E}">
        <p14:creationId xmlns:p14="http://schemas.microsoft.com/office/powerpoint/2010/main" val="201875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11</a:t>
            </a:fld>
            <a:endParaRPr lang="en-US" dirty="0"/>
          </a:p>
        </p:txBody>
      </p:sp>
    </p:spTree>
    <p:extLst>
      <p:ext uri="{BB962C8B-B14F-4D97-AF65-F5344CB8AC3E}">
        <p14:creationId xmlns:p14="http://schemas.microsoft.com/office/powerpoint/2010/main" val="107119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12</a:t>
            </a:fld>
            <a:endParaRPr lang="en-US" dirty="0"/>
          </a:p>
        </p:txBody>
      </p:sp>
    </p:spTree>
    <p:extLst>
      <p:ext uri="{BB962C8B-B14F-4D97-AF65-F5344CB8AC3E}">
        <p14:creationId xmlns:p14="http://schemas.microsoft.com/office/powerpoint/2010/main" val="48808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13</a:t>
            </a:fld>
            <a:endParaRPr lang="en-US" dirty="0"/>
          </a:p>
        </p:txBody>
      </p:sp>
    </p:spTree>
    <p:extLst>
      <p:ext uri="{BB962C8B-B14F-4D97-AF65-F5344CB8AC3E}">
        <p14:creationId xmlns:p14="http://schemas.microsoft.com/office/powerpoint/2010/main" val="201672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14</a:t>
            </a:fld>
            <a:endParaRPr lang="en-US" dirty="0"/>
          </a:p>
        </p:txBody>
      </p:sp>
    </p:spTree>
    <p:extLst>
      <p:ext uri="{BB962C8B-B14F-4D97-AF65-F5344CB8AC3E}">
        <p14:creationId xmlns:p14="http://schemas.microsoft.com/office/powerpoint/2010/main" val="190664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15</a:t>
            </a:fld>
            <a:endParaRPr lang="en-US" dirty="0"/>
          </a:p>
        </p:txBody>
      </p:sp>
    </p:spTree>
    <p:extLst>
      <p:ext uri="{BB962C8B-B14F-4D97-AF65-F5344CB8AC3E}">
        <p14:creationId xmlns:p14="http://schemas.microsoft.com/office/powerpoint/2010/main" val="1018022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16</a:t>
            </a:fld>
            <a:endParaRPr lang="en-US" dirty="0"/>
          </a:p>
        </p:txBody>
      </p:sp>
    </p:spTree>
    <p:extLst>
      <p:ext uri="{BB962C8B-B14F-4D97-AF65-F5344CB8AC3E}">
        <p14:creationId xmlns:p14="http://schemas.microsoft.com/office/powerpoint/2010/main" val="3001107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17</a:t>
            </a:fld>
            <a:endParaRPr lang="en-US" dirty="0"/>
          </a:p>
        </p:txBody>
      </p:sp>
    </p:spTree>
    <p:extLst>
      <p:ext uri="{BB962C8B-B14F-4D97-AF65-F5344CB8AC3E}">
        <p14:creationId xmlns:p14="http://schemas.microsoft.com/office/powerpoint/2010/main" val="1397654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18</a:t>
            </a:fld>
            <a:endParaRPr lang="en-US" dirty="0"/>
          </a:p>
        </p:txBody>
      </p:sp>
    </p:spTree>
    <p:extLst>
      <p:ext uri="{BB962C8B-B14F-4D97-AF65-F5344CB8AC3E}">
        <p14:creationId xmlns:p14="http://schemas.microsoft.com/office/powerpoint/2010/main" val="51306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a:t>
            </a:fld>
            <a:endParaRPr lang="en-US"/>
          </a:p>
        </p:txBody>
      </p:sp>
    </p:spTree>
    <p:extLst>
      <p:ext uri="{BB962C8B-B14F-4D97-AF65-F5344CB8AC3E}">
        <p14:creationId xmlns:p14="http://schemas.microsoft.com/office/powerpoint/2010/main" val="283628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3</a:t>
            </a:fld>
            <a:endParaRPr lang="en-US"/>
          </a:p>
        </p:txBody>
      </p:sp>
    </p:spTree>
    <p:extLst>
      <p:ext uri="{BB962C8B-B14F-4D97-AF65-F5344CB8AC3E}">
        <p14:creationId xmlns:p14="http://schemas.microsoft.com/office/powerpoint/2010/main" val="107401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4</a:t>
            </a:fld>
            <a:endParaRPr lang="en-US" dirty="0"/>
          </a:p>
        </p:txBody>
      </p:sp>
    </p:spTree>
    <p:extLst>
      <p:ext uri="{BB962C8B-B14F-4D97-AF65-F5344CB8AC3E}">
        <p14:creationId xmlns:p14="http://schemas.microsoft.com/office/powerpoint/2010/main" val="113024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5</a:t>
            </a:fld>
            <a:endParaRPr lang="en-US" dirty="0"/>
          </a:p>
        </p:txBody>
      </p:sp>
    </p:spTree>
    <p:extLst>
      <p:ext uri="{BB962C8B-B14F-4D97-AF65-F5344CB8AC3E}">
        <p14:creationId xmlns:p14="http://schemas.microsoft.com/office/powerpoint/2010/main" val="247261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6</a:t>
            </a:fld>
            <a:endParaRPr lang="en-US" dirty="0"/>
          </a:p>
        </p:txBody>
      </p:sp>
    </p:spTree>
    <p:extLst>
      <p:ext uri="{BB962C8B-B14F-4D97-AF65-F5344CB8AC3E}">
        <p14:creationId xmlns:p14="http://schemas.microsoft.com/office/powerpoint/2010/main" val="316406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7</a:t>
            </a:fld>
            <a:endParaRPr lang="en-US" dirty="0"/>
          </a:p>
        </p:txBody>
      </p:sp>
    </p:spTree>
    <p:extLst>
      <p:ext uri="{BB962C8B-B14F-4D97-AF65-F5344CB8AC3E}">
        <p14:creationId xmlns:p14="http://schemas.microsoft.com/office/powerpoint/2010/main" val="213981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8</a:t>
            </a:fld>
            <a:endParaRPr lang="en-US" dirty="0"/>
          </a:p>
        </p:txBody>
      </p:sp>
    </p:spTree>
    <p:extLst>
      <p:ext uri="{BB962C8B-B14F-4D97-AF65-F5344CB8AC3E}">
        <p14:creationId xmlns:p14="http://schemas.microsoft.com/office/powerpoint/2010/main" val="22249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9</a:t>
            </a:fld>
            <a:endParaRPr lang="en-US" dirty="0"/>
          </a:p>
        </p:txBody>
      </p:sp>
    </p:spTree>
    <p:extLst>
      <p:ext uri="{BB962C8B-B14F-4D97-AF65-F5344CB8AC3E}">
        <p14:creationId xmlns:p14="http://schemas.microsoft.com/office/powerpoint/2010/main" val="356932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3546D-2B66-AF4B-9489-814FFA97E236}" type="datetimeFigureOut">
              <a:rPr lang="en-US" smtClean="0"/>
              <a:t>2/9/21</a:t>
            </a:fld>
            <a:endParaRPr lang="en-US" dirty="0"/>
          </a:p>
        </p:txBody>
      </p:sp>
      <p:sp>
        <p:nvSpPr>
          <p:cNvPr id="4" name="Slide Number Placeholder 3"/>
          <p:cNvSpPr>
            <a:spLocks noGrp="1"/>
          </p:cNvSpPr>
          <p:nvPr>
            <p:ph type="sldNum" sz="quarter" idx="12"/>
          </p:nvPr>
        </p:nvSpPr>
        <p:spPr/>
        <p:txBody>
          <a:bodyPr/>
          <a:lstStyle/>
          <a:p>
            <a:fld id="{3CBBC910-17A8-5042-A077-D5AF11B6BDF4}" type="slidenum">
              <a:rPr lang="en-US" smtClean="0"/>
              <a:t>‹#›</a:t>
            </a:fld>
            <a:endParaRPr lang="en-US" dirty="0"/>
          </a:p>
        </p:txBody>
      </p:sp>
      <p:pic>
        <p:nvPicPr>
          <p:cNvPr id="8" name="Picture 7">
            <a:extLst>
              <a:ext uri="{FF2B5EF4-FFF2-40B4-BE49-F238E27FC236}">
                <a16:creationId xmlns:a16="http://schemas.microsoft.com/office/drawing/2014/main" id="{0CC97418-B702-7540-95F0-5B2959B39C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744995" y="460378"/>
            <a:ext cx="3248763" cy="93535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 y="0"/>
            <a:ext cx="24387174" cy="13716000"/>
          </a:xfrm>
          <a:effectLst/>
        </p:spPr>
        <p:txBody>
          <a:bodyPr>
            <a:normAutofit/>
          </a:bodyPr>
          <a:lstStyle>
            <a:lvl1pPr marL="0" indent="0">
              <a:buNone/>
              <a:defRPr sz="4200">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28379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12164696" y="0"/>
            <a:ext cx="12222479" cy="685800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 name="Picture Placeholder 13">
            <a:extLst>
              <a:ext uri="{FF2B5EF4-FFF2-40B4-BE49-F238E27FC236}">
                <a16:creationId xmlns:a16="http://schemas.microsoft.com/office/drawing/2014/main" id="{8ADC7D00-F520-0B46-87D8-1BB66DBFBAB6}"/>
              </a:ext>
            </a:extLst>
          </p:cNvPr>
          <p:cNvSpPr>
            <a:spLocks noGrp="1"/>
          </p:cNvSpPr>
          <p:nvPr>
            <p:ph type="pic" sz="quarter" idx="15"/>
          </p:nvPr>
        </p:nvSpPr>
        <p:spPr>
          <a:xfrm>
            <a:off x="12164695" y="6858000"/>
            <a:ext cx="12222479" cy="685800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8" name="Title 7">
            <a:extLst>
              <a:ext uri="{FF2B5EF4-FFF2-40B4-BE49-F238E27FC236}">
                <a16:creationId xmlns:a16="http://schemas.microsoft.com/office/drawing/2014/main" id="{E5070DEA-1B76-4A43-B4B0-680713F544B2}"/>
              </a:ext>
            </a:extLst>
          </p:cNvPr>
          <p:cNvSpPr>
            <a:spLocks noGrp="1"/>
          </p:cNvSpPr>
          <p:nvPr>
            <p:ph type="title"/>
          </p:nvPr>
        </p:nvSpPr>
        <p:spPr>
          <a:xfrm>
            <a:off x="1253067" y="928057"/>
            <a:ext cx="9604157" cy="1381331"/>
          </a:xfrm>
        </p:spPr>
        <p:txBody>
          <a:bodyPr/>
          <a:lstStyle/>
          <a:p>
            <a:r>
              <a:rPr lang="en-US" dirty="0"/>
              <a:t>Click to edit Master title style</a:t>
            </a:r>
          </a:p>
        </p:txBody>
      </p:sp>
    </p:spTree>
    <p:extLst>
      <p:ext uri="{BB962C8B-B14F-4D97-AF65-F5344CB8AC3E}">
        <p14:creationId xmlns:p14="http://schemas.microsoft.com/office/powerpoint/2010/main" val="915430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D5E226E-687D-1343-9BC0-A0A696553E3D}"/>
              </a:ext>
            </a:extLst>
          </p:cNvPr>
          <p:cNvSpPr/>
          <p:nvPr userDrawn="1"/>
        </p:nvSpPr>
        <p:spPr>
          <a:xfrm>
            <a:off x="23275891" y="12725227"/>
            <a:ext cx="687387" cy="687387"/>
          </a:xfrm>
          <a:prstGeom prst="ellipse">
            <a:avLst/>
          </a:prstGeom>
          <a:solidFill>
            <a:schemeClr val="bg1"/>
          </a:solidFill>
          <a:ln w="12700" cmpd="sng">
            <a:solidFill>
              <a:srgbClr val="387D9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sz="4400" dirty="0">
              <a:solidFill>
                <a:schemeClr val="bg2"/>
              </a:solidFill>
              <a:cs typeface="Lato Light"/>
            </a:endParaRPr>
          </a:p>
        </p:txBody>
      </p:sp>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8243546D-2B66-AF4B-9489-814FFA97E236}" type="datetimeFigureOut">
              <a:rPr lang="en-US" smtClean="0"/>
              <a:t>2/9/21</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CBBC910-17A8-5042-A077-D5AF11B6BDF4}" type="slidenum">
              <a:rPr lang="en-US" smtClean="0"/>
              <a:t>‹#›</a:t>
            </a:fld>
            <a:endParaRPr lang="en-US" dirty="0"/>
          </a:p>
        </p:txBody>
      </p:sp>
      <p:sp>
        <p:nvSpPr>
          <p:cNvPr id="12" name="TextBox 11">
            <a:extLst>
              <a:ext uri="{FF2B5EF4-FFF2-40B4-BE49-F238E27FC236}">
                <a16:creationId xmlns:a16="http://schemas.microsoft.com/office/drawing/2014/main" id="{BE4537DD-1275-DF4B-8FCE-486A0B250F11}"/>
              </a:ext>
            </a:extLst>
          </p:cNvPr>
          <p:cNvSpPr txBox="1">
            <a:spLocks noChangeArrowheads="1"/>
          </p:cNvSpPr>
          <p:nvPr userDrawn="1"/>
        </p:nvSpPr>
        <p:spPr bwMode="auto">
          <a:xfrm>
            <a:off x="23269946" y="12784463"/>
            <a:ext cx="738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panose="020F0502020204030203" charset="0"/>
                <a:ea typeface="ＭＳ Ｐゴシック" panose="020B0600070205080204" pitchFamily="34" charset="-128"/>
              </a:defRPr>
            </a:lvl1pPr>
            <a:lvl2pPr marL="742950" indent="-285750">
              <a:defRPr sz="3600">
                <a:solidFill>
                  <a:schemeClr val="tx1"/>
                </a:solidFill>
                <a:latin typeface="Lato Light" panose="020F0502020204030203" charset="0"/>
                <a:ea typeface="ＭＳ Ｐゴシック" panose="020B0600070205080204" pitchFamily="34" charset="-128"/>
              </a:defRPr>
            </a:lvl2pPr>
            <a:lvl3pPr marL="1143000" indent="-228600">
              <a:defRPr sz="3600">
                <a:solidFill>
                  <a:schemeClr val="tx1"/>
                </a:solidFill>
                <a:latin typeface="Lato Light" panose="020F0502020204030203" charset="0"/>
                <a:ea typeface="ＭＳ Ｐゴシック" panose="020B0600070205080204" pitchFamily="34" charset="-128"/>
              </a:defRPr>
            </a:lvl3pPr>
            <a:lvl4pPr marL="1600200" indent="-228600">
              <a:defRPr sz="3600">
                <a:solidFill>
                  <a:schemeClr val="tx1"/>
                </a:solidFill>
                <a:latin typeface="Lato Light" panose="020F0502020204030203" charset="0"/>
                <a:ea typeface="ＭＳ Ｐゴシック" panose="020B0600070205080204" pitchFamily="34" charset="-128"/>
              </a:defRPr>
            </a:lvl4pPr>
            <a:lvl5pPr marL="2057400" indent="-228600">
              <a:defRPr sz="3600">
                <a:solidFill>
                  <a:schemeClr val="tx1"/>
                </a:solidFill>
                <a:latin typeface="Lato Light" panose="020F0502020204030203" charset="0"/>
                <a:ea typeface="ＭＳ Ｐゴシック"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502020204030203" charset="0"/>
                <a:ea typeface="ＭＳ Ｐゴシック"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502020204030203" charset="0"/>
                <a:ea typeface="ＭＳ Ｐゴシック"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502020204030203" charset="0"/>
                <a:ea typeface="ＭＳ Ｐゴシック"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502020204030203" charset="0"/>
                <a:ea typeface="ＭＳ Ｐゴシック" panose="020B0600070205080204" pitchFamily="34" charset="-128"/>
              </a:defRPr>
            </a:lvl9pPr>
          </a:lstStyle>
          <a:p>
            <a:pPr algn="ctr" eaLnBrk="1" hangingPunct="1">
              <a:defRPr/>
            </a:pPr>
            <a:fld id="{42D067CE-1F68-4F46-B7A6-937C7886F714}" type="slidenum">
              <a:rPr lang="id-ID" altLang="en-US" sz="2400" b="1" smtClean="0">
                <a:solidFill>
                  <a:srgbClr val="387D9D"/>
                </a:solidFill>
              </a:rPr>
              <a:pPr algn="ctr" eaLnBrk="1" hangingPunct="1">
                <a:defRPr/>
              </a:pPr>
              <a:t>‹#›</a:t>
            </a:fld>
            <a:endParaRPr lang="id-ID" altLang="en-US" sz="2400" dirty="0">
              <a:solidFill>
                <a:srgbClr val="387D9D"/>
              </a:solidFill>
            </a:endParaRPr>
          </a:p>
        </p:txBody>
      </p:sp>
    </p:spTree>
    <p:extLst>
      <p:ext uri="{BB962C8B-B14F-4D97-AF65-F5344CB8AC3E}">
        <p14:creationId xmlns:p14="http://schemas.microsoft.com/office/powerpoint/2010/main" val="1320575582"/>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8" r:id="rId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eepurl.com/bDlLDj" TargetMode="Externa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hyperlink" Target="mailto:connor.sheehy@stern.nyu.edu" TargetMode="External"/><Relationship Id="rId3" Type="http://schemas.openxmlformats.org/officeDocument/2006/relationships/image" Target="../media/image3.png"/><Relationship Id="rId7" Type="http://schemas.openxmlformats.org/officeDocument/2006/relationships/hyperlink" Target="mailto:alex.poon@stern.nyu.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rer407@stern.nyu.edu" TargetMode="External"/><Relationship Id="rId5" Type="http://schemas.openxmlformats.org/officeDocument/2006/relationships/hyperlink" Target="http://www.quantfsnyu.com/" TargetMode="External"/><Relationship Id="rId4" Type="http://schemas.openxmlformats.org/officeDocument/2006/relationships/image" Target="../media/image6.jpeg"/><Relationship Id="rId9" Type="http://schemas.openxmlformats.org/officeDocument/2006/relationships/hyperlink" Target="mailto:skd359@stern.ny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3" Type="http://schemas.openxmlformats.org/officeDocument/2006/relationships/image" Target="../media/image15.tiff"/><Relationship Id="rId18" Type="http://schemas.microsoft.com/office/2007/relationships/hdphoto" Target="../media/hdphoto1.wdp"/><Relationship Id="rId26" Type="http://schemas.openxmlformats.org/officeDocument/2006/relationships/image" Target="../media/image25.tiff"/><Relationship Id="rId3" Type="http://schemas.openxmlformats.org/officeDocument/2006/relationships/image" Target="../media/image5.jpeg"/><Relationship Id="rId21" Type="http://schemas.microsoft.com/office/2007/relationships/hdphoto" Target="../media/hdphoto2.wdp"/><Relationship Id="rId34" Type="http://schemas.openxmlformats.org/officeDocument/2006/relationships/image" Target="../media/image32.png"/><Relationship Id="rId7" Type="http://schemas.openxmlformats.org/officeDocument/2006/relationships/image" Target="../media/image9.tiff"/><Relationship Id="rId12" Type="http://schemas.openxmlformats.org/officeDocument/2006/relationships/image" Target="../media/image14.tiff"/><Relationship Id="rId17" Type="http://schemas.openxmlformats.org/officeDocument/2006/relationships/image" Target="../media/image19.png"/><Relationship Id="rId25" Type="http://schemas.microsoft.com/office/2007/relationships/hdphoto" Target="../media/hdphoto3.wdp"/><Relationship Id="rId33"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18.tiff"/><Relationship Id="rId20" Type="http://schemas.openxmlformats.org/officeDocument/2006/relationships/image" Target="../media/image21.png"/><Relationship Id="rId29"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13.tiff"/><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tiff"/><Relationship Id="rId15" Type="http://schemas.openxmlformats.org/officeDocument/2006/relationships/image" Target="../media/image17.tiff"/><Relationship Id="rId23" Type="http://schemas.openxmlformats.org/officeDocument/2006/relationships/image" Target="../media/image23.tiff"/><Relationship Id="rId28" Type="http://schemas.openxmlformats.org/officeDocument/2006/relationships/image" Target="../media/image27.tiff"/><Relationship Id="rId10" Type="http://schemas.openxmlformats.org/officeDocument/2006/relationships/image" Target="../media/image12.tiff"/><Relationship Id="rId19" Type="http://schemas.openxmlformats.org/officeDocument/2006/relationships/image" Target="../media/image20.tiff"/><Relationship Id="rId31" Type="http://schemas.openxmlformats.org/officeDocument/2006/relationships/image" Target="../media/image30.tiff"/><Relationship Id="rId4" Type="http://schemas.openxmlformats.org/officeDocument/2006/relationships/image" Target="../media/image3.png"/><Relationship Id="rId9" Type="http://schemas.openxmlformats.org/officeDocument/2006/relationships/image" Target="../media/image11.tiff"/><Relationship Id="rId14" Type="http://schemas.openxmlformats.org/officeDocument/2006/relationships/image" Target="../media/image16.tiff"/><Relationship Id="rId22" Type="http://schemas.openxmlformats.org/officeDocument/2006/relationships/image" Target="../media/image22.tiff"/><Relationship Id="rId27" Type="http://schemas.openxmlformats.org/officeDocument/2006/relationships/image" Target="../media/image26.tiff"/><Relationship Id="rId30" Type="http://schemas.openxmlformats.org/officeDocument/2006/relationships/image" Target="../media/image29.tiff"/><Relationship Id="rId35" Type="http://schemas.openxmlformats.org/officeDocument/2006/relationships/image" Target="../media/image33.png"/><Relationship Id="rId8"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62" y="0"/>
            <a:ext cx="24377650" cy="13716002"/>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cstate="email">
            <a:alphaModFix amt="68000"/>
            <a:extLst>
              <a:ext uri="{28A0092B-C50C-407E-A947-70E740481C1C}">
                <a14:useLocalDpi xmlns:a14="http://schemas.microsoft.com/office/drawing/2010/main"/>
              </a:ext>
            </a:extLst>
          </a:blip>
          <a:srcRect/>
          <a:stretch>
            <a:fillRect/>
          </a:stretch>
        </p:blipFill>
        <p:spPr>
          <a:xfrm>
            <a:off x="4762" y="2"/>
            <a:ext cx="24387174" cy="13716000"/>
          </a:xfrm>
        </p:spPr>
      </p:pic>
      <p:sp>
        <p:nvSpPr>
          <p:cNvPr id="19" name="TextBox 18"/>
          <p:cNvSpPr txBox="1"/>
          <p:nvPr/>
        </p:nvSpPr>
        <p:spPr>
          <a:xfrm>
            <a:off x="2370495" y="8343882"/>
            <a:ext cx="20063377" cy="1631216"/>
          </a:xfrm>
          <a:prstGeom prst="rect">
            <a:avLst/>
          </a:prstGeom>
          <a:noFill/>
        </p:spPr>
        <p:txBody>
          <a:bodyPr wrap="square" rtlCol="0">
            <a:spAutoFit/>
          </a:bodyPr>
          <a:lstStyle/>
          <a:p>
            <a:pPr algn="ctr"/>
            <a:r>
              <a:rPr lang="en-US" sz="10000" dirty="0">
                <a:solidFill>
                  <a:schemeClr val="bg2"/>
                </a:solidFill>
                <a:latin typeface="Garamond" panose="02020404030301010803" pitchFamily="18" charset="0"/>
                <a:ea typeface="Lato Thin" charset="0"/>
                <a:cs typeface="Lato Thin" charset="0"/>
              </a:rPr>
              <a:t>Quantitative Finance Society</a:t>
            </a:r>
          </a:p>
        </p:txBody>
      </p:sp>
      <p:sp>
        <p:nvSpPr>
          <p:cNvPr id="18" name="Rectangle 17">
            <a:extLst>
              <a:ext uri="{FF2B5EF4-FFF2-40B4-BE49-F238E27FC236}">
                <a16:creationId xmlns:a16="http://schemas.microsoft.com/office/drawing/2014/main" id="{DA2535C7-85DA-9046-8E03-4F182540E5E0}"/>
              </a:ext>
            </a:extLst>
          </p:cNvPr>
          <p:cNvSpPr/>
          <p:nvPr/>
        </p:nvSpPr>
        <p:spPr>
          <a:xfrm>
            <a:off x="-102733" y="8128762"/>
            <a:ext cx="24595772" cy="20614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98766" y="265073"/>
            <a:ext cx="4478427" cy="1433097"/>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6256157" y="5043049"/>
            <a:ext cx="11936473"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Past General Meeting Topics </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290845FE-4526-1640-99F4-B6EA5D1B9A85}"/>
              </a:ext>
            </a:extLst>
          </p:cNvPr>
          <p:cNvSpPr txBox="1"/>
          <p:nvPr/>
        </p:nvSpPr>
        <p:spPr>
          <a:xfrm>
            <a:off x="4573456" y="7332474"/>
            <a:ext cx="7772400" cy="4622099"/>
          </a:xfrm>
          <a:prstGeom prst="rect">
            <a:avLst/>
          </a:prstGeom>
          <a:noFill/>
        </p:spPr>
        <p:txBody>
          <a:bodyPr wrap="square" rtlCol="0">
            <a:spAutoFit/>
          </a:bodyPr>
          <a:lstStyle/>
          <a:p>
            <a:pPr marL="571500" indent="-571500" algn="just">
              <a:lnSpc>
                <a:spcPct val="150000"/>
              </a:lnSpc>
              <a:buFont typeface="Wingdings" pitchFamily="2" charset="2"/>
              <a:buChar char="v"/>
            </a:pPr>
            <a:r>
              <a:rPr lang="en-US" sz="4000" dirty="0">
                <a:solidFill>
                  <a:srgbClr val="000000"/>
                </a:solidFill>
                <a:latin typeface="Garamond" panose="02020404030301010803" pitchFamily="18" charset="0"/>
              </a:rPr>
              <a:t>The Financial Industry</a:t>
            </a:r>
          </a:p>
          <a:p>
            <a:pPr marL="571500" indent="-571500" algn="just">
              <a:lnSpc>
                <a:spcPct val="150000"/>
              </a:lnSpc>
              <a:buFont typeface="Wingdings" pitchFamily="2" charset="2"/>
              <a:buChar char="v"/>
            </a:pPr>
            <a:r>
              <a:rPr lang="en-US" sz="4000" dirty="0">
                <a:solidFill>
                  <a:srgbClr val="000000"/>
                </a:solidFill>
                <a:latin typeface="Garamond" panose="02020404030301010803" pitchFamily="18" charset="0"/>
              </a:rPr>
              <a:t>Intro to Asset Classes </a:t>
            </a:r>
          </a:p>
          <a:p>
            <a:pPr marL="571500" indent="-571500" algn="just">
              <a:lnSpc>
                <a:spcPct val="150000"/>
              </a:lnSpc>
              <a:buFont typeface="Wingdings" pitchFamily="2" charset="2"/>
              <a:buChar char="v"/>
            </a:pPr>
            <a:r>
              <a:rPr lang="en-US" sz="4000" dirty="0">
                <a:solidFill>
                  <a:srgbClr val="000000"/>
                </a:solidFill>
                <a:latin typeface="Garamond" panose="02020404030301010803" pitchFamily="18" charset="0"/>
              </a:rPr>
              <a:t>Intro to Investing and Trading </a:t>
            </a:r>
          </a:p>
          <a:p>
            <a:pPr marL="571500" indent="-571500" algn="just">
              <a:lnSpc>
                <a:spcPct val="150000"/>
              </a:lnSpc>
              <a:buFont typeface="Wingdings" pitchFamily="2" charset="2"/>
              <a:buChar char="v"/>
            </a:pPr>
            <a:r>
              <a:rPr lang="en-US" sz="4000" dirty="0">
                <a:solidFill>
                  <a:srgbClr val="000000"/>
                </a:solidFill>
                <a:latin typeface="Garamond" panose="02020404030301010803" pitchFamily="18" charset="0"/>
              </a:rPr>
              <a:t>Valuation Methodologies</a:t>
            </a:r>
          </a:p>
          <a:p>
            <a:pPr marL="571500" indent="-571500" algn="just">
              <a:lnSpc>
                <a:spcPct val="150000"/>
              </a:lnSpc>
              <a:buFont typeface="Wingdings" pitchFamily="2" charset="2"/>
              <a:buChar char="v"/>
            </a:pPr>
            <a:r>
              <a:rPr lang="en-US" sz="4000" dirty="0">
                <a:solidFill>
                  <a:srgbClr val="000000"/>
                </a:solidFill>
                <a:latin typeface="Garamond" panose="02020404030301010803" pitchFamily="18" charset="0"/>
              </a:rPr>
              <a:t>Intro to Value Investing</a:t>
            </a:r>
          </a:p>
        </p:txBody>
      </p:sp>
      <p:sp>
        <p:nvSpPr>
          <p:cNvPr id="8" name="TextBox 7">
            <a:extLst>
              <a:ext uri="{FF2B5EF4-FFF2-40B4-BE49-F238E27FC236}">
                <a16:creationId xmlns:a16="http://schemas.microsoft.com/office/drawing/2014/main" id="{290845FE-4526-1640-99F4-B6EA5D1B9A85}"/>
              </a:ext>
            </a:extLst>
          </p:cNvPr>
          <p:cNvSpPr txBox="1"/>
          <p:nvPr/>
        </p:nvSpPr>
        <p:spPr>
          <a:xfrm>
            <a:off x="14176655" y="7332474"/>
            <a:ext cx="7866915" cy="4708981"/>
          </a:xfrm>
          <a:prstGeom prst="rect">
            <a:avLst/>
          </a:prstGeom>
          <a:noFill/>
        </p:spPr>
        <p:txBody>
          <a:bodyPr wrap="square" rtlCol="0">
            <a:spAutoFit/>
          </a:bodyPr>
          <a:lstStyle/>
          <a:p>
            <a:pPr marL="571500" indent="-571500">
              <a:lnSpc>
                <a:spcPct val="150000"/>
              </a:lnSpc>
              <a:buFont typeface="Wingdings" pitchFamily="2" charset="2"/>
              <a:buChar char="v"/>
            </a:pPr>
            <a:r>
              <a:rPr lang="en-US" sz="4000" dirty="0">
                <a:solidFill>
                  <a:srgbClr val="000000"/>
                </a:solidFill>
                <a:latin typeface="Garamond" panose="02020404030301010803" pitchFamily="18" charset="0"/>
              </a:rPr>
              <a:t>Rates &amp; FX</a:t>
            </a:r>
          </a:p>
          <a:p>
            <a:pPr marL="571500" indent="-571500">
              <a:lnSpc>
                <a:spcPct val="150000"/>
              </a:lnSpc>
              <a:buFont typeface="Wingdings" pitchFamily="2" charset="2"/>
              <a:buChar char="v"/>
            </a:pPr>
            <a:r>
              <a:rPr lang="en-US" sz="4000" dirty="0">
                <a:solidFill>
                  <a:srgbClr val="000000"/>
                </a:solidFill>
                <a:latin typeface="Garamond" panose="02020404030301010803" pitchFamily="18" charset="0"/>
              </a:rPr>
              <a:t>Intro to Credit Investing</a:t>
            </a:r>
          </a:p>
          <a:p>
            <a:pPr marL="571500" indent="-571500">
              <a:lnSpc>
                <a:spcPct val="150000"/>
              </a:lnSpc>
              <a:buFont typeface="Wingdings" pitchFamily="2" charset="2"/>
              <a:buChar char="v"/>
            </a:pPr>
            <a:r>
              <a:rPr lang="en-US" sz="4000" dirty="0">
                <a:solidFill>
                  <a:srgbClr val="000000"/>
                </a:solidFill>
                <a:latin typeface="Garamond" panose="02020404030301010803" pitchFamily="18" charset="0"/>
              </a:rPr>
              <a:t>Intro to Quant Investing</a:t>
            </a:r>
          </a:p>
          <a:p>
            <a:pPr marL="571500" indent="-571500">
              <a:lnSpc>
                <a:spcPct val="150000"/>
              </a:lnSpc>
              <a:buFont typeface="Wingdings" pitchFamily="2" charset="2"/>
              <a:buChar char="v"/>
            </a:pPr>
            <a:r>
              <a:rPr lang="en-US" sz="4000" dirty="0">
                <a:solidFill>
                  <a:srgbClr val="000000"/>
                </a:solidFill>
                <a:latin typeface="Garamond" panose="02020404030301010803" pitchFamily="18" charset="0"/>
              </a:rPr>
              <a:t>Intro to Options/Other Derivatives</a:t>
            </a:r>
          </a:p>
          <a:p>
            <a:pPr marL="571500" indent="-571500">
              <a:lnSpc>
                <a:spcPct val="150000"/>
              </a:lnSpc>
              <a:buFont typeface="Wingdings" pitchFamily="2" charset="2"/>
              <a:buChar char="v"/>
            </a:pPr>
            <a:r>
              <a:rPr lang="en-US" sz="4000" dirty="0">
                <a:solidFill>
                  <a:srgbClr val="000000"/>
                </a:solidFill>
                <a:latin typeface="Garamond" panose="02020404030301010803" pitchFamily="18" charset="0"/>
              </a:rPr>
              <a:t>P-Team Pitches</a:t>
            </a:r>
          </a:p>
        </p:txBody>
      </p:sp>
    </p:spTree>
    <p:extLst>
      <p:ext uri="{BB962C8B-B14F-4D97-AF65-F5344CB8AC3E}">
        <p14:creationId xmlns:p14="http://schemas.microsoft.com/office/powerpoint/2010/main" val="16124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1938992"/>
          </a:xfrm>
          <a:prstGeom prst="rect">
            <a:avLst/>
          </a:prstGeom>
          <a:noFill/>
        </p:spPr>
        <p:txBody>
          <a:bodyPr wrap="square" rtlCol="0">
            <a:spAutoFit/>
          </a:bodyPr>
          <a:lstStyle/>
          <a:p>
            <a:pPr marL="571500" indent="-571500" algn="ctr">
              <a:buFont typeface="Wingdings" pitchFamily="2" charset="2"/>
              <a:buChar char="v"/>
            </a:pPr>
            <a:r>
              <a:rPr lang="en-US" sz="4000" dirty="0">
                <a:solidFill>
                  <a:schemeClr val="bg1"/>
                </a:solidFill>
                <a:latin typeface="Garamond" panose="02020404030301010803" pitchFamily="18" charset="0"/>
              </a:rPr>
              <a:t>Learning </a:t>
            </a:r>
          </a:p>
          <a:p>
            <a:pPr marL="571500" indent="-571500" algn="ctr">
              <a:buFont typeface="Wingdings" pitchFamily="2" charset="2"/>
              <a:buChar char="v"/>
            </a:pPr>
            <a:r>
              <a:rPr lang="en-US" sz="4000" dirty="0">
                <a:solidFill>
                  <a:schemeClr val="bg1"/>
                </a:solidFill>
                <a:latin typeface="Garamond" panose="02020404030301010803" pitchFamily="18" charset="0"/>
              </a:rPr>
              <a:t>Investing </a:t>
            </a:r>
          </a:p>
          <a:p>
            <a:pPr marL="571500" indent="-571500" algn="ctr">
              <a:buFont typeface="Wingdings" pitchFamily="2" charset="2"/>
              <a:buChar char="v"/>
            </a:pPr>
            <a:r>
              <a:rPr lang="en-US" sz="4000" dirty="0">
                <a:solidFill>
                  <a:schemeClr val="bg1"/>
                </a:solidFill>
                <a:latin typeface="Garamond" panose="02020404030301010803" pitchFamily="18" charset="0"/>
              </a:rPr>
              <a:t>Community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3497651" y="1798320"/>
            <a:ext cx="7129196"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2. Portfolio Team</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4499995" y="3140688"/>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a16="http://schemas.microsoft.com/office/drawing/2014/main" id="{235FDA67-EF06-694F-B2AD-881607C9CB38}"/>
              </a:ext>
            </a:extLst>
          </p:cNvPr>
          <p:cNvSpPr txBox="1"/>
          <p:nvPr/>
        </p:nvSpPr>
        <p:spPr>
          <a:xfrm>
            <a:off x="2042291" y="6904565"/>
            <a:ext cx="4014689" cy="861774"/>
          </a:xfrm>
          <a:prstGeom prst="rect">
            <a:avLst/>
          </a:prstGeom>
          <a:noFill/>
        </p:spPr>
        <p:txBody>
          <a:bodyPr wrap="none" rtlCol="0">
            <a:spAutoFit/>
          </a:bodyPr>
          <a:lstStyle/>
          <a:p>
            <a:pPr algn="ctr"/>
            <a:r>
              <a:rPr lang="en-US" sz="5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Long Short</a:t>
            </a:r>
          </a:p>
        </p:txBody>
      </p:sp>
      <p:pic>
        <p:nvPicPr>
          <p:cNvPr id="12" name="Picture Placeholder 11">
            <a:extLst>
              <a:ext uri="{FF2B5EF4-FFF2-40B4-BE49-F238E27FC236}">
                <a16:creationId xmlns:a16="http://schemas.microsoft.com/office/drawing/2014/main" id="{AA43D9C9-07A0-0941-B720-3D0C2EC59431}"/>
              </a:ext>
            </a:extLst>
          </p:cNvPr>
          <p:cNvPicPr>
            <a:picLocks noGrp="1" noChangeAspect="1"/>
          </p:cNvPicPr>
          <p:nvPr>
            <p:ph type="pic" sz="quarter" idx="13"/>
          </p:nvPr>
        </p:nvPicPr>
        <p:blipFill>
          <a:blip r:embed="rId4">
            <a:extLst>
              <a:ext uri="{28A0092B-C50C-407E-A947-70E740481C1C}">
                <a14:useLocalDpi xmlns:a14="http://schemas.microsoft.com/office/drawing/2010/main"/>
              </a:ext>
            </a:extLst>
          </a:blip>
          <a:srcRect/>
          <a:stretch>
            <a:fillRect/>
          </a:stretch>
        </p:blipFill>
        <p:spPr>
          <a:xfrm>
            <a:off x="0" y="1798638"/>
            <a:ext cx="9755188" cy="10790237"/>
          </a:xfrm>
        </p:spPr>
      </p:pic>
      <p:sp>
        <p:nvSpPr>
          <p:cNvPr id="10" name="Rectangle 9">
            <a:extLst>
              <a:ext uri="{FF2B5EF4-FFF2-40B4-BE49-F238E27FC236}">
                <a16:creationId xmlns:a16="http://schemas.microsoft.com/office/drawing/2014/main" id="{A8A487D6-5338-D441-B4CA-C27307B03263}"/>
              </a:ext>
            </a:extLst>
          </p:cNvPr>
          <p:cNvSpPr/>
          <p:nvPr/>
        </p:nvSpPr>
        <p:spPr>
          <a:xfrm>
            <a:off x="10373708" y="3597203"/>
            <a:ext cx="13200667" cy="8991672"/>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Garamond" charset="0"/>
                <a:ea typeface="Garamond" charset="0"/>
                <a:cs typeface="Garamond" charset="0"/>
              </a:rPr>
              <a:t>Join 1 of 3 teams (Long-Short, Macro, and Quant) and learn to develop investment ideas and manage our paper money portfolio</a:t>
            </a:r>
          </a:p>
          <a:p>
            <a:pPr algn="ctr"/>
            <a:endParaRPr lang="en-US" sz="4000" dirty="0">
              <a:solidFill>
                <a:srgbClr val="000000"/>
              </a:solidFill>
              <a:latin typeface="Garamond" charset="0"/>
              <a:ea typeface="Garamond" charset="0"/>
              <a:cs typeface="Garamond" charset="0"/>
            </a:endParaRPr>
          </a:p>
          <a:p>
            <a:r>
              <a:rPr lang="en-US" sz="4000" dirty="0">
                <a:solidFill>
                  <a:srgbClr val="000000"/>
                </a:solidFill>
                <a:latin typeface="Garamond" charset="0"/>
                <a:ea typeface="Garamond" charset="0"/>
                <a:cs typeface="Garamond" charset="0"/>
              </a:rPr>
              <a:t>  </a:t>
            </a:r>
            <a:r>
              <a:rPr lang="en-US" sz="4000" u="sng" dirty="0">
                <a:solidFill>
                  <a:srgbClr val="000000"/>
                </a:solidFill>
                <a:latin typeface="Garamond" charset="0"/>
                <a:ea typeface="Garamond" charset="0"/>
                <a:cs typeface="Garamond" charset="0"/>
              </a:rPr>
              <a:t>Weekly meetings</a:t>
            </a:r>
          </a:p>
          <a:p>
            <a:pPr marL="1600246" lvl="1" indent="-685800">
              <a:buFont typeface="Wingdings" charset="2"/>
              <a:buChar char="v"/>
            </a:pPr>
            <a:r>
              <a:rPr lang="en-US" sz="4000" b="1" dirty="0">
                <a:solidFill>
                  <a:srgbClr val="000000"/>
                </a:solidFill>
                <a:latin typeface="Garamond" charset="0"/>
                <a:ea typeface="Garamond" charset="0"/>
                <a:cs typeface="Garamond" charset="0"/>
              </a:rPr>
              <a:t>Portfolio Meeting </a:t>
            </a:r>
            <a:r>
              <a:rPr lang="mr-IN" sz="4000" dirty="0">
                <a:solidFill>
                  <a:srgbClr val="000000"/>
                </a:solidFill>
                <a:latin typeface="Garamond" charset="0"/>
                <a:ea typeface="Garamond" charset="0"/>
                <a:cs typeface="Garamond" charset="0"/>
              </a:rPr>
              <a:t>–</a:t>
            </a:r>
            <a:r>
              <a:rPr lang="en-US" sz="4000" dirty="0">
                <a:solidFill>
                  <a:srgbClr val="000000"/>
                </a:solidFill>
                <a:latin typeface="Garamond" charset="0"/>
                <a:ea typeface="Garamond" charset="0"/>
                <a:cs typeface="Garamond" charset="0"/>
              </a:rPr>
              <a:t> meet with your individual portfolio to discuss various investment ideas</a:t>
            </a:r>
          </a:p>
          <a:p>
            <a:pPr marL="1600246" lvl="1" indent="-685800">
              <a:buFont typeface="Wingdings" charset="2"/>
              <a:buChar char="v"/>
            </a:pPr>
            <a:r>
              <a:rPr lang="en-US" sz="4000" b="1" dirty="0">
                <a:solidFill>
                  <a:srgbClr val="000000"/>
                </a:solidFill>
                <a:latin typeface="Garamond" charset="0"/>
                <a:ea typeface="Garamond" charset="0"/>
                <a:cs typeface="Garamond" charset="0"/>
              </a:rPr>
              <a:t>All Portfolio Meeting </a:t>
            </a:r>
            <a:r>
              <a:rPr lang="mr-IN" sz="4000" dirty="0">
                <a:solidFill>
                  <a:srgbClr val="000000"/>
                </a:solidFill>
                <a:latin typeface="Garamond" charset="0"/>
                <a:ea typeface="Garamond" charset="0"/>
                <a:cs typeface="Garamond" charset="0"/>
              </a:rPr>
              <a:t>–</a:t>
            </a:r>
            <a:r>
              <a:rPr lang="en-US" sz="4000" dirty="0">
                <a:solidFill>
                  <a:srgbClr val="000000"/>
                </a:solidFill>
                <a:latin typeface="Garamond" charset="0"/>
                <a:ea typeface="Garamond" charset="0"/>
                <a:cs typeface="Garamond" charset="0"/>
              </a:rPr>
              <a:t> listen to pitches from the other portfolios and provide feedback</a:t>
            </a:r>
          </a:p>
          <a:p>
            <a:pPr lvl="1"/>
            <a:endParaRPr lang="en-US" sz="4000" dirty="0">
              <a:solidFill>
                <a:srgbClr val="000000"/>
              </a:solidFill>
              <a:latin typeface="Garamond" charset="0"/>
            </a:endParaRPr>
          </a:p>
          <a:p>
            <a:pPr lvl="1" algn="ctr"/>
            <a:r>
              <a:rPr lang="en-US" sz="4000" dirty="0">
                <a:solidFill>
                  <a:srgbClr val="245D8D"/>
                </a:solidFill>
                <a:latin typeface="Garamond" charset="0"/>
              </a:rPr>
              <a:t>No prior investing experience or </a:t>
            </a:r>
          </a:p>
          <a:p>
            <a:pPr lvl="1" algn="ctr"/>
            <a:r>
              <a:rPr lang="en-US" sz="4000" dirty="0">
                <a:solidFill>
                  <a:srgbClr val="245D8D"/>
                </a:solidFill>
                <a:latin typeface="Garamond" charset="0"/>
              </a:rPr>
              <a:t>financial knowledge required</a:t>
            </a:r>
          </a:p>
        </p:txBody>
      </p:sp>
    </p:spTree>
    <p:extLst>
      <p:ext uri="{BB962C8B-B14F-4D97-AF65-F5344CB8AC3E}">
        <p14:creationId xmlns:p14="http://schemas.microsoft.com/office/powerpoint/2010/main" val="61797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B0C08A-0FFD-F143-A487-F305841FC576}"/>
              </a:ext>
            </a:extLst>
          </p:cNvPr>
          <p:cNvPicPr>
            <a:picLocks noGrp="1" noChangeAspect="1"/>
          </p:cNvPicPr>
          <p:nvPr>
            <p:ph type="pic" sz="quarter" idx="13"/>
          </p:nvPr>
        </p:nvPicPr>
        <p:blipFill>
          <a:blip r:embed="rId3">
            <a:alphaModFix amt="72000"/>
            <a:extLst>
              <a:ext uri="{28A0092B-C50C-407E-A947-70E740481C1C}">
                <a14:useLocalDpi xmlns:a14="http://schemas.microsoft.com/office/drawing/2010/main"/>
              </a:ext>
            </a:extLst>
          </a:blip>
          <a:srcRect/>
          <a:stretch>
            <a:fillRect/>
          </a:stretch>
        </p:blipFill>
        <p:spPr>
          <a:xfrm>
            <a:off x="4" y="0"/>
            <a:ext cx="24387174" cy="13716000"/>
          </a:xfrm>
        </p:spPr>
      </p:pic>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98766" y="265074"/>
            <a:ext cx="3267393" cy="1045566"/>
          </a:xfrm>
          <a:prstGeom prst="rect">
            <a:avLst/>
          </a:prstGeom>
        </p:spPr>
      </p:pic>
      <p:sp>
        <p:nvSpPr>
          <p:cNvPr id="26" name="Rectangle 25">
            <a:extLst>
              <a:ext uri="{FF2B5EF4-FFF2-40B4-BE49-F238E27FC236}">
                <a16:creationId xmlns:a16="http://schemas.microsoft.com/office/drawing/2014/main" id="{C41C2424-FB7D-A345-A78B-92017E1D6F99}"/>
              </a:ext>
            </a:extLst>
          </p:cNvPr>
          <p:cNvSpPr/>
          <p:nvPr/>
        </p:nvSpPr>
        <p:spPr>
          <a:xfrm>
            <a:off x="3566159" y="357345"/>
            <a:ext cx="17901459" cy="1246098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a:br>
            <a:endParaRPr lang="en-US" dirty="0"/>
          </a:p>
        </p:txBody>
      </p:sp>
      <p:sp>
        <p:nvSpPr>
          <p:cNvPr id="28" name="TextBox 27">
            <a:extLst>
              <a:ext uri="{FF2B5EF4-FFF2-40B4-BE49-F238E27FC236}">
                <a16:creationId xmlns:a16="http://schemas.microsoft.com/office/drawing/2014/main" id="{1BFCEB27-EC5B-E44B-923E-6F5FFA462D13}"/>
              </a:ext>
            </a:extLst>
          </p:cNvPr>
          <p:cNvSpPr txBox="1"/>
          <p:nvPr/>
        </p:nvSpPr>
        <p:spPr>
          <a:xfrm>
            <a:off x="7537185" y="1077242"/>
            <a:ext cx="9665338"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Our Portfolio Managers</a:t>
            </a:r>
          </a:p>
        </p:txBody>
      </p:sp>
      <p:cxnSp>
        <p:nvCxnSpPr>
          <p:cNvPr id="29" name="Straight Connector 28">
            <a:extLst>
              <a:ext uri="{FF2B5EF4-FFF2-40B4-BE49-F238E27FC236}">
                <a16:creationId xmlns:a16="http://schemas.microsoft.com/office/drawing/2014/main" id="{C239BE07-6D78-C949-8992-E54ADDBBDA52}"/>
              </a:ext>
            </a:extLst>
          </p:cNvPr>
          <p:cNvCxnSpPr/>
          <p:nvPr/>
        </p:nvCxnSpPr>
        <p:spPr>
          <a:xfrm>
            <a:off x="9807607" y="2419610"/>
            <a:ext cx="5124450" cy="0"/>
          </a:xfrm>
          <a:prstGeom prst="line">
            <a:avLst/>
          </a:prstGeom>
          <a:ln w="25400">
            <a:solidFill>
              <a:srgbClr val="000000"/>
            </a:solidFill>
          </a:ln>
        </p:spPr>
        <p:style>
          <a:lnRef idx="1">
            <a:schemeClr val="accent6"/>
          </a:lnRef>
          <a:fillRef idx="0">
            <a:schemeClr val="accent6"/>
          </a:fillRef>
          <a:effectRef idx="0">
            <a:schemeClr val="accent6"/>
          </a:effectRef>
          <a:fontRef idx="minor">
            <a:schemeClr val="tx1"/>
          </a:fontRef>
        </p:style>
      </p:cxnSp>
      <p:sp>
        <p:nvSpPr>
          <p:cNvPr id="31" name="TextBox 30">
            <a:extLst>
              <a:ext uri="{FF2B5EF4-FFF2-40B4-BE49-F238E27FC236}">
                <a16:creationId xmlns:a16="http://schemas.microsoft.com/office/drawing/2014/main" id="{5C266F3E-2EA7-6C46-8965-5B2634308071}"/>
              </a:ext>
            </a:extLst>
          </p:cNvPr>
          <p:cNvSpPr txBox="1"/>
          <p:nvPr/>
        </p:nvSpPr>
        <p:spPr>
          <a:xfrm>
            <a:off x="5071290" y="6255831"/>
            <a:ext cx="4306632" cy="1107996"/>
          </a:xfrm>
          <a:prstGeom prst="rect">
            <a:avLst/>
          </a:prstGeom>
          <a:noFill/>
        </p:spPr>
        <p:txBody>
          <a:bodyPr wrap="square" rtlCol="0">
            <a:spAutoFit/>
          </a:bodyPr>
          <a:lstStyle/>
          <a:p>
            <a:pPr algn="ctr"/>
            <a:r>
              <a:rPr lang="en-US" b="1" dirty="0">
                <a:solidFill>
                  <a:srgbClr val="000000"/>
                </a:solidFill>
                <a:latin typeface="Garamond" panose="02020404030301010803" pitchFamily="18" charset="0"/>
              </a:rPr>
              <a:t>Nikhil Naik</a:t>
            </a:r>
          </a:p>
          <a:p>
            <a:pPr algn="ctr"/>
            <a:r>
              <a:rPr lang="en-US" sz="3000" dirty="0">
                <a:solidFill>
                  <a:srgbClr val="000000"/>
                </a:solidFill>
                <a:latin typeface="Garamond" panose="02020404030301010803" pitchFamily="18" charset="0"/>
              </a:rPr>
              <a:t>Long Short</a:t>
            </a:r>
          </a:p>
        </p:txBody>
      </p:sp>
      <p:sp>
        <p:nvSpPr>
          <p:cNvPr id="40" name="TextBox 39">
            <a:extLst>
              <a:ext uri="{FF2B5EF4-FFF2-40B4-BE49-F238E27FC236}">
                <a16:creationId xmlns:a16="http://schemas.microsoft.com/office/drawing/2014/main" id="{639406FA-7AE5-1840-A414-9784B99D6AAF}"/>
              </a:ext>
            </a:extLst>
          </p:cNvPr>
          <p:cNvSpPr txBox="1"/>
          <p:nvPr/>
        </p:nvSpPr>
        <p:spPr>
          <a:xfrm>
            <a:off x="10395382" y="6255831"/>
            <a:ext cx="4306632" cy="1107996"/>
          </a:xfrm>
          <a:prstGeom prst="rect">
            <a:avLst/>
          </a:prstGeom>
          <a:noFill/>
        </p:spPr>
        <p:txBody>
          <a:bodyPr wrap="square" rtlCol="0">
            <a:spAutoFit/>
          </a:bodyPr>
          <a:lstStyle/>
          <a:p>
            <a:pPr algn="ctr"/>
            <a:r>
              <a:rPr lang="en-US" b="1" dirty="0" err="1">
                <a:solidFill>
                  <a:srgbClr val="000000"/>
                </a:solidFill>
                <a:latin typeface="Garamond" panose="02020404030301010803" pitchFamily="18" charset="0"/>
              </a:rPr>
              <a:t>Vish</a:t>
            </a:r>
            <a:r>
              <a:rPr lang="en-US" b="1" dirty="0">
                <a:solidFill>
                  <a:srgbClr val="000000"/>
                </a:solidFill>
                <a:latin typeface="Garamond" panose="02020404030301010803" pitchFamily="18" charset="0"/>
              </a:rPr>
              <a:t> </a:t>
            </a:r>
            <a:r>
              <a:rPr lang="en-US" b="1" dirty="0" err="1">
                <a:solidFill>
                  <a:srgbClr val="000000"/>
                </a:solidFill>
                <a:latin typeface="Garamond" panose="02020404030301010803" pitchFamily="18" charset="0"/>
              </a:rPr>
              <a:t>Choradia</a:t>
            </a:r>
            <a:r>
              <a:rPr lang="en-US" b="1" dirty="0">
                <a:solidFill>
                  <a:srgbClr val="000000"/>
                </a:solidFill>
                <a:latin typeface="Garamond" panose="02020404030301010803" pitchFamily="18" charset="0"/>
              </a:rPr>
              <a:t> </a:t>
            </a:r>
          </a:p>
          <a:p>
            <a:pPr algn="ctr"/>
            <a:r>
              <a:rPr lang="en-US" sz="3000" dirty="0">
                <a:solidFill>
                  <a:srgbClr val="000000"/>
                </a:solidFill>
                <a:latin typeface="Garamond" panose="02020404030301010803" pitchFamily="18" charset="0"/>
              </a:rPr>
              <a:t>Global Macro</a:t>
            </a:r>
          </a:p>
        </p:txBody>
      </p:sp>
      <p:sp>
        <p:nvSpPr>
          <p:cNvPr id="41" name="TextBox 40">
            <a:extLst>
              <a:ext uri="{FF2B5EF4-FFF2-40B4-BE49-F238E27FC236}">
                <a16:creationId xmlns:a16="http://schemas.microsoft.com/office/drawing/2014/main" id="{F0610A96-C9E0-2A41-98F3-E17C823AFB4F}"/>
              </a:ext>
            </a:extLst>
          </p:cNvPr>
          <p:cNvSpPr txBox="1"/>
          <p:nvPr/>
        </p:nvSpPr>
        <p:spPr>
          <a:xfrm>
            <a:off x="15655854" y="6255831"/>
            <a:ext cx="4306632" cy="1107996"/>
          </a:xfrm>
          <a:prstGeom prst="rect">
            <a:avLst/>
          </a:prstGeom>
          <a:noFill/>
        </p:spPr>
        <p:txBody>
          <a:bodyPr wrap="square" rtlCol="0">
            <a:spAutoFit/>
          </a:bodyPr>
          <a:lstStyle/>
          <a:p>
            <a:pPr algn="ctr"/>
            <a:r>
              <a:rPr lang="en-US" b="1" dirty="0">
                <a:solidFill>
                  <a:srgbClr val="000000"/>
                </a:solidFill>
                <a:latin typeface="Garamond" panose="02020404030301010803" pitchFamily="18" charset="0"/>
              </a:rPr>
              <a:t>Austin Tang</a:t>
            </a:r>
          </a:p>
          <a:p>
            <a:pPr algn="ctr"/>
            <a:r>
              <a:rPr lang="en-US" sz="3000" dirty="0">
                <a:solidFill>
                  <a:srgbClr val="000000"/>
                </a:solidFill>
                <a:latin typeface="Garamond" panose="02020404030301010803" pitchFamily="18" charset="0"/>
              </a:rPr>
              <a:t>Quant</a:t>
            </a:r>
          </a:p>
        </p:txBody>
      </p:sp>
      <p:sp>
        <p:nvSpPr>
          <p:cNvPr id="18" name="TextBox 17">
            <a:extLst>
              <a:ext uri="{FF2B5EF4-FFF2-40B4-BE49-F238E27FC236}">
                <a16:creationId xmlns:a16="http://schemas.microsoft.com/office/drawing/2014/main" id="{97F850FE-69F7-4AE9-9091-CCF5AB982B4A}"/>
              </a:ext>
            </a:extLst>
          </p:cNvPr>
          <p:cNvSpPr txBox="1"/>
          <p:nvPr/>
        </p:nvSpPr>
        <p:spPr>
          <a:xfrm>
            <a:off x="10395382" y="10983581"/>
            <a:ext cx="4306632" cy="1107996"/>
          </a:xfrm>
          <a:prstGeom prst="rect">
            <a:avLst/>
          </a:prstGeom>
          <a:noFill/>
        </p:spPr>
        <p:txBody>
          <a:bodyPr wrap="square" rtlCol="0">
            <a:spAutoFit/>
          </a:bodyPr>
          <a:lstStyle/>
          <a:p>
            <a:pPr algn="ctr"/>
            <a:r>
              <a:rPr lang="en-US" b="1" dirty="0">
                <a:solidFill>
                  <a:srgbClr val="000000"/>
                </a:solidFill>
                <a:latin typeface="Garamond" panose="02020404030301010803" pitchFamily="18" charset="0"/>
              </a:rPr>
              <a:t>Alexander </a:t>
            </a:r>
            <a:r>
              <a:rPr lang="en-US" b="1" dirty="0" err="1">
                <a:solidFill>
                  <a:srgbClr val="000000"/>
                </a:solidFill>
                <a:latin typeface="Garamond" panose="02020404030301010803" pitchFamily="18" charset="0"/>
              </a:rPr>
              <a:t>Bizanek</a:t>
            </a:r>
            <a:endParaRPr lang="en-US" b="1" dirty="0">
              <a:solidFill>
                <a:srgbClr val="000000"/>
              </a:solidFill>
              <a:latin typeface="Garamond" panose="02020404030301010803" pitchFamily="18" charset="0"/>
            </a:endParaRPr>
          </a:p>
          <a:p>
            <a:pPr algn="ctr"/>
            <a:r>
              <a:rPr lang="en-US" sz="3000" dirty="0">
                <a:solidFill>
                  <a:srgbClr val="000000"/>
                </a:solidFill>
                <a:latin typeface="Garamond" panose="02020404030301010803" pitchFamily="18" charset="0"/>
              </a:rPr>
              <a:t>Global Macro</a:t>
            </a:r>
          </a:p>
        </p:txBody>
      </p:sp>
      <p:sp>
        <p:nvSpPr>
          <p:cNvPr id="20" name="TextBox 19">
            <a:extLst>
              <a:ext uri="{FF2B5EF4-FFF2-40B4-BE49-F238E27FC236}">
                <a16:creationId xmlns:a16="http://schemas.microsoft.com/office/drawing/2014/main" id="{34011A1A-12FC-4B5F-9F49-440E8A79E594}"/>
              </a:ext>
            </a:extLst>
          </p:cNvPr>
          <p:cNvSpPr txBox="1"/>
          <p:nvPr/>
        </p:nvSpPr>
        <p:spPr>
          <a:xfrm>
            <a:off x="5084266" y="10983581"/>
            <a:ext cx="4306632" cy="1107996"/>
          </a:xfrm>
          <a:prstGeom prst="rect">
            <a:avLst/>
          </a:prstGeom>
          <a:noFill/>
        </p:spPr>
        <p:txBody>
          <a:bodyPr wrap="square" rtlCol="0">
            <a:spAutoFit/>
          </a:bodyPr>
          <a:lstStyle/>
          <a:p>
            <a:pPr algn="ctr"/>
            <a:r>
              <a:rPr lang="en-US" b="1" dirty="0" err="1">
                <a:solidFill>
                  <a:srgbClr val="000000"/>
                </a:solidFill>
                <a:latin typeface="Garamond" panose="02020404030301010803" pitchFamily="18" charset="0"/>
              </a:rPr>
              <a:t>Weiting</a:t>
            </a:r>
            <a:r>
              <a:rPr lang="en-US" b="1" dirty="0">
                <a:solidFill>
                  <a:srgbClr val="000000"/>
                </a:solidFill>
                <a:latin typeface="Garamond" panose="02020404030301010803" pitchFamily="18" charset="0"/>
              </a:rPr>
              <a:t> Hong</a:t>
            </a:r>
          </a:p>
          <a:p>
            <a:pPr algn="ctr"/>
            <a:r>
              <a:rPr lang="en-US" sz="3000" dirty="0">
                <a:solidFill>
                  <a:srgbClr val="000000"/>
                </a:solidFill>
                <a:latin typeface="Garamond" panose="02020404030301010803" pitchFamily="18" charset="0"/>
              </a:rPr>
              <a:t>Long Short </a:t>
            </a:r>
          </a:p>
        </p:txBody>
      </p:sp>
      <p:pic>
        <p:nvPicPr>
          <p:cNvPr id="3" name="Picture 2">
            <a:extLst>
              <a:ext uri="{FF2B5EF4-FFF2-40B4-BE49-F238E27FC236}">
                <a16:creationId xmlns:a16="http://schemas.microsoft.com/office/drawing/2014/main" id="{C2855746-C94B-424B-BD2D-B2D2AA4B6CD1}"/>
              </a:ext>
            </a:extLst>
          </p:cNvPr>
          <p:cNvPicPr>
            <a:picLocks noChangeAspect="1"/>
          </p:cNvPicPr>
          <p:nvPr/>
        </p:nvPicPr>
        <p:blipFill>
          <a:blip r:embed="rId5"/>
          <a:stretch>
            <a:fillRect/>
          </a:stretch>
        </p:blipFill>
        <p:spPr>
          <a:xfrm>
            <a:off x="11164338" y="8126855"/>
            <a:ext cx="2705100" cy="2705100"/>
          </a:xfrm>
          <a:prstGeom prst="rect">
            <a:avLst/>
          </a:prstGeom>
        </p:spPr>
      </p:pic>
      <p:pic>
        <p:nvPicPr>
          <p:cNvPr id="9" name="Picture 8">
            <a:extLst>
              <a:ext uri="{FF2B5EF4-FFF2-40B4-BE49-F238E27FC236}">
                <a16:creationId xmlns:a16="http://schemas.microsoft.com/office/drawing/2014/main" id="{F2A7776B-FD39-4C60-8958-813235D4B9E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871294" y="8126855"/>
            <a:ext cx="2706624" cy="2698647"/>
          </a:xfrm>
          <a:prstGeom prst="rect">
            <a:avLst/>
          </a:prstGeom>
        </p:spPr>
      </p:pic>
      <p:pic>
        <p:nvPicPr>
          <p:cNvPr id="11" name="Picture 10">
            <a:extLst>
              <a:ext uri="{FF2B5EF4-FFF2-40B4-BE49-F238E27FC236}">
                <a16:creationId xmlns:a16="http://schemas.microsoft.com/office/drawing/2014/main" id="{D71B31B4-F913-4215-B5E4-BFE9A019CACB}"/>
              </a:ext>
            </a:extLst>
          </p:cNvPr>
          <p:cNvPicPr>
            <a:picLocks/>
          </p:cNvPicPr>
          <p:nvPr/>
        </p:nvPicPr>
        <p:blipFill>
          <a:blip r:embed="rId7"/>
          <a:stretch>
            <a:fillRect/>
          </a:stretch>
        </p:blipFill>
        <p:spPr>
          <a:xfrm>
            <a:off x="16455858" y="8126855"/>
            <a:ext cx="2706624" cy="2735520"/>
          </a:xfrm>
          <a:prstGeom prst="rect">
            <a:avLst/>
          </a:prstGeom>
        </p:spPr>
      </p:pic>
      <p:sp>
        <p:nvSpPr>
          <p:cNvPr id="12" name="TextBox 11">
            <a:extLst>
              <a:ext uri="{FF2B5EF4-FFF2-40B4-BE49-F238E27FC236}">
                <a16:creationId xmlns:a16="http://schemas.microsoft.com/office/drawing/2014/main" id="{DC6CE828-6814-4D1A-9B8B-A1AA2DFDBD95}"/>
              </a:ext>
            </a:extLst>
          </p:cNvPr>
          <p:cNvSpPr txBox="1"/>
          <p:nvPr/>
        </p:nvSpPr>
        <p:spPr>
          <a:xfrm>
            <a:off x="15712437" y="10983581"/>
            <a:ext cx="4306632" cy="1107996"/>
          </a:xfrm>
          <a:prstGeom prst="rect">
            <a:avLst/>
          </a:prstGeom>
          <a:noFill/>
        </p:spPr>
        <p:txBody>
          <a:bodyPr wrap="square" rtlCol="0">
            <a:spAutoFit/>
          </a:bodyPr>
          <a:lstStyle/>
          <a:p>
            <a:pPr algn="ctr"/>
            <a:r>
              <a:rPr lang="en-US" b="1" dirty="0">
                <a:solidFill>
                  <a:srgbClr val="000000"/>
                </a:solidFill>
                <a:latin typeface="Garamond" panose="02020404030301010803" pitchFamily="18" charset="0"/>
              </a:rPr>
              <a:t>Zachary </a:t>
            </a:r>
            <a:r>
              <a:rPr lang="en-US" b="1" dirty="0" err="1">
                <a:solidFill>
                  <a:srgbClr val="000000"/>
                </a:solidFill>
                <a:latin typeface="Garamond" panose="02020404030301010803" pitchFamily="18" charset="0"/>
              </a:rPr>
              <a:t>Leng</a:t>
            </a:r>
            <a:endParaRPr lang="en-US" b="1" dirty="0">
              <a:solidFill>
                <a:srgbClr val="000000"/>
              </a:solidFill>
              <a:latin typeface="Garamond" panose="02020404030301010803" pitchFamily="18" charset="0"/>
            </a:endParaRPr>
          </a:p>
          <a:p>
            <a:pPr algn="ctr"/>
            <a:r>
              <a:rPr lang="en-US" sz="3000" dirty="0">
                <a:solidFill>
                  <a:srgbClr val="000000"/>
                </a:solidFill>
                <a:latin typeface="Garamond" panose="02020404030301010803" pitchFamily="18" charset="0"/>
              </a:rPr>
              <a:t>Quant</a:t>
            </a:r>
          </a:p>
        </p:txBody>
      </p:sp>
      <p:pic>
        <p:nvPicPr>
          <p:cNvPr id="2" name="Picture 1">
            <a:extLst>
              <a:ext uri="{FF2B5EF4-FFF2-40B4-BE49-F238E27FC236}">
                <a16:creationId xmlns:a16="http://schemas.microsoft.com/office/drawing/2014/main" id="{32C2BD4C-0C14-4DD4-BDF3-FEAD7C1979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4300" y="3309598"/>
            <a:ext cx="2653618" cy="2638584"/>
          </a:xfrm>
          <a:prstGeom prst="rect">
            <a:avLst/>
          </a:prstGeom>
        </p:spPr>
      </p:pic>
      <p:pic>
        <p:nvPicPr>
          <p:cNvPr id="7" name="Picture 6">
            <a:extLst>
              <a:ext uri="{FF2B5EF4-FFF2-40B4-BE49-F238E27FC236}">
                <a16:creationId xmlns:a16="http://schemas.microsoft.com/office/drawing/2014/main" id="{C86DC8C3-8C75-4AE3-8E01-35AFFF31F2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64338" y="3309598"/>
            <a:ext cx="2705100" cy="2712784"/>
          </a:xfrm>
          <a:prstGeom prst="rect">
            <a:avLst/>
          </a:prstGeom>
        </p:spPr>
      </p:pic>
      <p:pic>
        <p:nvPicPr>
          <p:cNvPr id="8" name="Picture 7">
            <a:extLst>
              <a:ext uri="{FF2B5EF4-FFF2-40B4-BE49-F238E27FC236}">
                <a16:creationId xmlns:a16="http://schemas.microsoft.com/office/drawing/2014/main" id="{64823591-C358-490B-8F8B-7F95778B24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501632" y="3309598"/>
            <a:ext cx="2728241" cy="2712784"/>
          </a:xfrm>
          <a:prstGeom prst="rect">
            <a:avLst/>
          </a:prstGeom>
        </p:spPr>
      </p:pic>
    </p:spTree>
    <p:extLst>
      <p:ext uri="{BB962C8B-B14F-4D97-AF65-F5344CB8AC3E}">
        <p14:creationId xmlns:p14="http://schemas.microsoft.com/office/powerpoint/2010/main" val="1000492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7974770" y="5043049"/>
            <a:ext cx="8499251"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Long-Short Portfolio</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A8A487D6-5338-D441-B4CA-C27307B03263}"/>
              </a:ext>
            </a:extLst>
          </p:cNvPr>
          <p:cNvSpPr/>
          <p:nvPr/>
        </p:nvSpPr>
        <p:spPr>
          <a:xfrm>
            <a:off x="1175280" y="6945273"/>
            <a:ext cx="10169812" cy="588898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Applies fundamental and intensive bottom-up analysis to find undervalued stocks</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Understands different business models and tries to find opportunities where price doesn’t equal value</a:t>
            </a:r>
          </a:p>
          <a:p>
            <a:pPr marL="685800" indent="-685800" algn="ctr">
              <a:buFont typeface="Wingdings" charset="2"/>
              <a:buChar char="v"/>
            </a:pPr>
            <a:endParaRPr lang="en-US" sz="4000" dirty="0">
              <a:solidFill>
                <a:srgbClr val="000000"/>
              </a:solidFill>
              <a:latin typeface="Garamond" charset="0"/>
              <a:ea typeface="Garamond" charset="0"/>
              <a:cs typeface="Garamond" charset="0"/>
            </a:endParaRPr>
          </a:p>
        </p:txBody>
      </p:sp>
      <p:sp>
        <p:nvSpPr>
          <p:cNvPr id="10" name="Rectangle 9">
            <a:extLst>
              <a:ext uri="{FF2B5EF4-FFF2-40B4-BE49-F238E27FC236}">
                <a16:creationId xmlns:a16="http://schemas.microsoft.com/office/drawing/2014/main" id="{A8A487D6-5338-D441-B4CA-C27307B03263}"/>
              </a:ext>
            </a:extLst>
          </p:cNvPr>
          <p:cNvSpPr/>
          <p:nvPr/>
        </p:nvSpPr>
        <p:spPr>
          <a:xfrm>
            <a:off x="12757680" y="6945272"/>
            <a:ext cx="10169812" cy="5888985"/>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Long Cumulus Media (NASDAQ: CMLS)</a:t>
            </a:r>
          </a:p>
          <a:p>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Long NMI Holdings (NASDAQ: NMIH)</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Special Situations Book</a:t>
            </a:r>
          </a:p>
          <a:p>
            <a:pPr marL="685800" indent="-685800">
              <a:buFont typeface="Wingdings" charset="2"/>
              <a:buChar char="v"/>
            </a:pPr>
            <a:endParaRPr lang="en-US" sz="3800" dirty="0">
              <a:solidFill>
                <a:srgbClr val="000000"/>
              </a:solidFill>
              <a:latin typeface="Garamond" charset="0"/>
              <a:ea typeface="Garamond" charset="0"/>
              <a:cs typeface="Garamond" charset="0"/>
            </a:endParaRPr>
          </a:p>
        </p:txBody>
      </p:sp>
      <p:sp>
        <p:nvSpPr>
          <p:cNvPr id="11" name="TextBox 10">
            <a:extLst>
              <a:ext uri="{FF2B5EF4-FFF2-40B4-BE49-F238E27FC236}">
                <a16:creationId xmlns:a16="http://schemas.microsoft.com/office/drawing/2014/main" id="{2257F642-A47C-314F-A0E0-7B27689B0331}"/>
              </a:ext>
            </a:extLst>
          </p:cNvPr>
          <p:cNvSpPr txBox="1"/>
          <p:nvPr/>
        </p:nvSpPr>
        <p:spPr>
          <a:xfrm>
            <a:off x="4704599" y="6552857"/>
            <a:ext cx="311117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Overview</a:t>
            </a:r>
          </a:p>
        </p:txBody>
      </p:sp>
      <p:sp>
        <p:nvSpPr>
          <p:cNvPr id="12" name="TextBox 11">
            <a:extLst>
              <a:ext uri="{FF2B5EF4-FFF2-40B4-BE49-F238E27FC236}">
                <a16:creationId xmlns:a16="http://schemas.microsoft.com/office/drawing/2014/main" id="{2257F642-A47C-314F-A0E0-7B27689B0331}"/>
              </a:ext>
            </a:extLst>
          </p:cNvPr>
          <p:cNvSpPr txBox="1"/>
          <p:nvPr/>
        </p:nvSpPr>
        <p:spPr>
          <a:xfrm>
            <a:off x="15340947" y="6539276"/>
            <a:ext cx="500329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Sample Pitches</a:t>
            </a:r>
          </a:p>
        </p:txBody>
      </p:sp>
    </p:spTree>
    <p:extLst>
      <p:ext uri="{BB962C8B-B14F-4D97-AF65-F5344CB8AC3E}">
        <p14:creationId xmlns:p14="http://schemas.microsoft.com/office/powerpoint/2010/main" val="822632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8981874" y="5043049"/>
            <a:ext cx="6485045"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Macro Portfolio</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A8A487D6-5338-D441-B4CA-C27307B03263}"/>
              </a:ext>
            </a:extLst>
          </p:cNvPr>
          <p:cNvSpPr/>
          <p:nvPr/>
        </p:nvSpPr>
        <p:spPr>
          <a:xfrm>
            <a:off x="1175280" y="6945273"/>
            <a:ext cx="10169812" cy="588898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571500" indent="-571500">
              <a:buFont typeface="Wingdings" charset="2"/>
              <a:buChar char="v"/>
            </a:pPr>
            <a:r>
              <a:rPr lang="en-US" sz="3800" dirty="0">
                <a:solidFill>
                  <a:srgbClr val="000000"/>
                </a:solidFill>
                <a:latin typeface="Garamond" charset="0"/>
                <a:ea typeface="Garamond" charset="0"/>
                <a:cs typeface="Garamond" charset="0"/>
              </a:rPr>
              <a:t>Follows global economic and political trends to develop cross-asset trades</a:t>
            </a:r>
          </a:p>
          <a:p>
            <a:pPr marL="571500" indent="-571500">
              <a:buFont typeface="Wingdings" charset="2"/>
              <a:buChar char="v"/>
            </a:pPr>
            <a:endParaRPr lang="en-US" sz="3800" dirty="0">
              <a:solidFill>
                <a:srgbClr val="000000"/>
              </a:solidFill>
              <a:latin typeface="Garamond" charset="0"/>
              <a:ea typeface="Garamond" charset="0"/>
              <a:cs typeface="Garamond" charset="0"/>
            </a:endParaRPr>
          </a:p>
          <a:p>
            <a:pPr marL="571500" indent="-571500">
              <a:buFont typeface="Wingdings" charset="2"/>
              <a:buChar char="v"/>
            </a:pPr>
            <a:r>
              <a:rPr lang="en-US" sz="3800" dirty="0">
                <a:solidFill>
                  <a:srgbClr val="000000"/>
                </a:solidFill>
                <a:latin typeface="Garamond" charset="0"/>
                <a:ea typeface="Garamond" charset="0"/>
                <a:cs typeface="Garamond" charset="0"/>
              </a:rPr>
              <a:t>Applies economics principles and analyzes current events to find </a:t>
            </a:r>
            <a:r>
              <a:rPr lang="en-US" sz="3800" dirty="0" err="1">
                <a:solidFill>
                  <a:srgbClr val="000000"/>
                </a:solidFill>
                <a:latin typeface="Garamond" charset="0"/>
                <a:ea typeface="Garamond" charset="0"/>
                <a:cs typeface="Garamond" charset="0"/>
              </a:rPr>
              <a:t>mispricings</a:t>
            </a:r>
            <a:r>
              <a:rPr lang="en-US" sz="3800" dirty="0">
                <a:solidFill>
                  <a:srgbClr val="000000"/>
                </a:solidFill>
                <a:latin typeface="Garamond" charset="0"/>
                <a:ea typeface="Garamond" charset="0"/>
                <a:cs typeface="Garamond" charset="0"/>
              </a:rPr>
              <a:t> in the market</a:t>
            </a:r>
          </a:p>
          <a:p>
            <a:pPr marL="685800" indent="-685800" algn="ctr">
              <a:buFont typeface="Wingdings" charset="2"/>
              <a:buChar char="v"/>
            </a:pPr>
            <a:endParaRPr lang="en-US" sz="3800" dirty="0">
              <a:solidFill>
                <a:srgbClr val="000000"/>
              </a:solidFill>
              <a:latin typeface="Garamond" charset="0"/>
              <a:ea typeface="Garamond" charset="0"/>
              <a:cs typeface="Garamond" charset="0"/>
            </a:endParaRPr>
          </a:p>
        </p:txBody>
      </p:sp>
      <p:sp>
        <p:nvSpPr>
          <p:cNvPr id="10" name="Rectangle 9">
            <a:extLst>
              <a:ext uri="{FF2B5EF4-FFF2-40B4-BE49-F238E27FC236}">
                <a16:creationId xmlns:a16="http://schemas.microsoft.com/office/drawing/2014/main" id="{A8A487D6-5338-D441-B4CA-C27307B03263}"/>
              </a:ext>
            </a:extLst>
          </p:cNvPr>
          <p:cNvSpPr/>
          <p:nvPr/>
        </p:nvSpPr>
        <p:spPr>
          <a:xfrm>
            <a:off x="12757680" y="6945272"/>
            <a:ext cx="10169812" cy="5888985"/>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r>
              <a:rPr lang="en-US" sz="3800" dirty="0">
                <a:solidFill>
                  <a:srgbClr val="000000"/>
                </a:solidFill>
                <a:latin typeface="Garamond" charset="0"/>
                <a:ea typeface="Garamond" charset="0"/>
                <a:cs typeface="Garamond" charset="0"/>
              </a:rPr>
              <a:t>Long Southeast Asian Corporate Debt </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Long Brazilian Equities</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Long Angolan Credit</a:t>
            </a:r>
          </a:p>
        </p:txBody>
      </p:sp>
      <p:sp>
        <p:nvSpPr>
          <p:cNvPr id="11" name="TextBox 10">
            <a:extLst>
              <a:ext uri="{FF2B5EF4-FFF2-40B4-BE49-F238E27FC236}">
                <a16:creationId xmlns:a16="http://schemas.microsoft.com/office/drawing/2014/main" id="{2257F642-A47C-314F-A0E0-7B27689B0331}"/>
              </a:ext>
            </a:extLst>
          </p:cNvPr>
          <p:cNvSpPr txBox="1"/>
          <p:nvPr/>
        </p:nvSpPr>
        <p:spPr>
          <a:xfrm>
            <a:off x="4704599" y="6552857"/>
            <a:ext cx="311117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Overview</a:t>
            </a:r>
          </a:p>
        </p:txBody>
      </p:sp>
      <p:sp>
        <p:nvSpPr>
          <p:cNvPr id="12" name="TextBox 11">
            <a:extLst>
              <a:ext uri="{FF2B5EF4-FFF2-40B4-BE49-F238E27FC236}">
                <a16:creationId xmlns:a16="http://schemas.microsoft.com/office/drawing/2014/main" id="{2257F642-A47C-314F-A0E0-7B27689B0331}"/>
              </a:ext>
            </a:extLst>
          </p:cNvPr>
          <p:cNvSpPr txBox="1"/>
          <p:nvPr/>
        </p:nvSpPr>
        <p:spPr>
          <a:xfrm>
            <a:off x="15340947" y="6539276"/>
            <a:ext cx="500329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Sample Pitches</a:t>
            </a:r>
          </a:p>
        </p:txBody>
      </p:sp>
    </p:spTree>
    <p:extLst>
      <p:ext uri="{BB962C8B-B14F-4D97-AF65-F5344CB8AC3E}">
        <p14:creationId xmlns:p14="http://schemas.microsoft.com/office/powerpoint/2010/main" val="73672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9001366" y="5043049"/>
            <a:ext cx="6446060"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Quant Portfolio</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A8A487D6-5338-D441-B4CA-C27307B03263}"/>
              </a:ext>
            </a:extLst>
          </p:cNvPr>
          <p:cNvSpPr/>
          <p:nvPr/>
        </p:nvSpPr>
        <p:spPr>
          <a:xfrm>
            <a:off x="1175280" y="6945273"/>
            <a:ext cx="10169812" cy="588898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571500" indent="-571500">
              <a:buFont typeface="Wingdings" charset="2"/>
              <a:buChar char="v"/>
            </a:pPr>
            <a:r>
              <a:rPr lang="en-US" sz="3800" dirty="0">
                <a:solidFill>
                  <a:srgbClr val="000000"/>
                </a:solidFill>
                <a:latin typeface="Garamond" charset="0"/>
                <a:ea typeface="Garamond" charset="0"/>
                <a:cs typeface="Garamond" charset="0"/>
              </a:rPr>
              <a:t>Builds quantitative models and strategies using given data to generate outsized returns</a:t>
            </a:r>
          </a:p>
          <a:p>
            <a:pPr marL="571500" indent="-571500">
              <a:buFont typeface="Wingdings" charset="2"/>
              <a:buChar char="v"/>
            </a:pPr>
            <a:endParaRPr lang="en-US" sz="3800" dirty="0">
              <a:solidFill>
                <a:srgbClr val="000000"/>
              </a:solidFill>
              <a:latin typeface="Garamond" charset="0"/>
              <a:ea typeface="Garamond" charset="0"/>
              <a:cs typeface="Garamond" charset="0"/>
            </a:endParaRPr>
          </a:p>
          <a:p>
            <a:pPr marL="571500" indent="-571500">
              <a:buFont typeface="Wingdings" charset="2"/>
              <a:buChar char="v"/>
            </a:pPr>
            <a:r>
              <a:rPr lang="en-US" sz="3800" dirty="0" err="1">
                <a:solidFill>
                  <a:srgbClr val="000000"/>
                </a:solidFill>
                <a:latin typeface="Garamond" charset="0"/>
                <a:ea typeface="Garamond" charset="0"/>
                <a:cs typeface="Garamond" charset="0"/>
              </a:rPr>
              <a:t>Backtest</a:t>
            </a:r>
            <a:r>
              <a:rPr lang="en-US" sz="3800" dirty="0">
                <a:solidFill>
                  <a:srgbClr val="000000"/>
                </a:solidFill>
                <a:latin typeface="Garamond" charset="0"/>
                <a:ea typeface="Garamond" charset="0"/>
                <a:cs typeface="Garamond" charset="0"/>
              </a:rPr>
              <a:t> strategies based on historical data to understand historical performance</a:t>
            </a:r>
          </a:p>
          <a:p>
            <a:pPr marL="685800" indent="-685800" algn="ctr">
              <a:buFont typeface="Wingdings" charset="2"/>
              <a:buChar char="v"/>
            </a:pPr>
            <a:endParaRPr lang="en-US" sz="3800" dirty="0">
              <a:solidFill>
                <a:srgbClr val="000000"/>
              </a:solidFill>
              <a:latin typeface="Garamond" charset="0"/>
              <a:ea typeface="Garamond" charset="0"/>
              <a:cs typeface="Garamond" charset="0"/>
            </a:endParaRPr>
          </a:p>
        </p:txBody>
      </p:sp>
      <p:sp>
        <p:nvSpPr>
          <p:cNvPr id="10" name="Rectangle 9">
            <a:extLst>
              <a:ext uri="{FF2B5EF4-FFF2-40B4-BE49-F238E27FC236}">
                <a16:creationId xmlns:a16="http://schemas.microsoft.com/office/drawing/2014/main" id="{A8A487D6-5338-D441-B4CA-C27307B03263}"/>
              </a:ext>
            </a:extLst>
          </p:cNvPr>
          <p:cNvSpPr/>
          <p:nvPr/>
        </p:nvSpPr>
        <p:spPr>
          <a:xfrm>
            <a:off x="12757680" y="6945272"/>
            <a:ext cx="10169812" cy="5888985"/>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buFont typeface="Wingdings" charset="2"/>
              <a:buChar char="v"/>
            </a:pPr>
            <a:r>
              <a:rPr lang="en-US" sz="3800" dirty="0">
                <a:solidFill>
                  <a:srgbClr val="000000"/>
                </a:solidFill>
                <a:latin typeface="Garamond" charset="0"/>
                <a:ea typeface="Garamond" charset="0"/>
                <a:cs typeface="Garamond" charset="0"/>
              </a:rPr>
              <a:t>Hurricane Strategy </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Chinese Pharmaceutical Pairs Trading </a:t>
            </a:r>
          </a:p>
          <a:p>
            <a:pPr marL="685800" indent="-685800">
              <a:buFont typeface="Wingdings" charset="2"/>
              <a:buChar char="v"/>
            </a:pPr>
            <a:endParaRPr lang="en-US" sz="3800" dirty="0">
              <a:solidFill>
                <a:srgbClr val="000000"/>
              </a:solidFill>
              <a:latin typeface="Garamond" charset="0"/>
              <a:ea typeface="Garamond" charset="0"/>
              <a:cs typeface="Garamond" charset="0"/>
            </a:endParaRPr>
          </a:p>
          <a:p>
            <a:pPr marL="685800" indent="-685800">
              <a:buFont typeface="Wingdings" charset="2"/>
              <a:buChar char="v"/>
            </a:pPr>
            <a:r>
              <a:rPr lang="en-US" sz="3800" dirty="0">
                <a:solidFill>
                  <a:srgbClr val="000000"/>
                </a:solidFill>
                <a:latin typeface="Garamond" charset="0"/>
                <a:ea typeface="Garamond" charset="0"/>
                <a:cs typeface="Garamond" charset="0"/>
              </a:rPr>
              <a:t>IGSB/IGLB Mean Reversion with Kalman Filtering</a:t>
            </a:r>
          </a:p>
        </p:txBody>
      </p:sp>
      <p:sp>
        <p:nvSpPr>
          <p:cNvPr id="11" name="TextBox 10">
            <a:extLst>
              <a:ext uri="{FF2B5EF4-FFF2-40B4-BE49-F238E27FC236}">
                <a16:creationId xmlns:a16="http://schemas.microsoft.com/office/drawing/2014/main" id="{2257F642-A47C-314F-A0E0-7B27689B0331}"/>
              </a:ext>
            </a:extLst>
          </p:cNvPr>
          <p:cNvSpPr txBox="1"/>
          <p:nvPr/>
        </p:nvSpPr>
        <p:spPr>
          <a:xfrm>
            <a:off x="4704599" y="6552857"/>
            <a:ext cx="311117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Overview</a:t>
            </a:r>
          </a:p>
        </p:txBody>
      </p:sp>
      <p:sp>
        <p:nvSpPr>
          <p:cNvPr id="12" name="TextBox 11">
            <a:extLst>
              <a:ext uri="{FF2B5EF4-FFF2-40B4-BE49-F238E27FC236}">
                <a16:creationId xmlns:a16="http://schemas.microsoft.com/office/drawing/2014/main" id="{2257F642-A47C-314F-A0E0-7B27689B0331}"/>
              </a:ext>
            </a:extLst>
          </p:cNvPr>
          <p:cNvSpPr txBox="1"/>
          <p:nvPr/>
        </p:nvSpPr>
        <p:spPr>
          <a:xfrm>
            <a:off x="15340947" y="6539276"/>
            <a:ext cx="5003293" cy="784830"/>
          </a:xfrm>
          <a:prstGeom prst="rect">
            <a:avLst/>
          </a:prstGeom>
          <a:solidFill>
            <a:schemeClr val="bg1"/>
          </a:solidFill>
        </p:spPr>
        <p:txBody>
          <a:bodyPr wrap="none" rtlCol="0">
            <a:spAutoFit/>
          </a:bodyPr>
          <a:lstStyle/>
          <a:p>
            <a:pPr algn="ctr"/>
            <a:r>
              <a:rPr lang="en-US" sz="45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Sample Pitches</a:t>
            </a:r>
          </a:p>
        </p:txBody>
      </p:sp>
    </p:spTree>
    <p:extLst>
      <p:ext uri="{BB962C8B-B14F-4D97-AF65-F5344CB8AC3E}">
        <p14:creationId xmlns:p14="http://schemas.microsoft.com/office/powerpoint/2010/main" val="21015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11151005" y="5043049"/>
            <a:ext cx="2146743"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Q&amp;A</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290845FE-4526-1640-99F4-B6EA5D1B9A85}"/>
              </a:ext>
            </a:extLst>
          </p:cNvPr>
          <p:cNvSpPr txBox="1"/>
          <p:nvPr/>
        </p:nvSpPr>
        <p:spPr>
          <a:xfrm>
            <a:off x="1168400" y="6712123"/>
            <a:ext cx="22031324" cy="5078313"/>
          </a:xfrm>
          <a:prstGeom prst="rect">
            <a:avLst/>
          </a:prstGeom>
          <a:noFill/>
        </p:spPr>
        <p:txBody>
          <a:bodyPr wrap="square" rtlCol="0">
            <a:spAutoFit/>
          </a:bodyPr>
          <a:lstStyle/>
          <a:p>
            <a:pPr marL="571500" indent="-571500">
              <a:lnSpc>
                <a:spcPct val="150000"/>
              </a:lnSpc>
              <a:buFont typeface="Wingdings" pitchFamily="2" charset="2"/>
              <a:buChar char="v"/>
            </a:pPr>
            <a:r>
              <a:rPr lang="en-US" dirty="0">
                <a:solidFill>
                  <a:srgbClr val="000000"/>
                </a:solidFill>
                <a:latin typeface="Garamond" panose="02020404030301010803" pitchFamily="18" charset="0"/>
              </a:rPr>
              <a:t>Who is eligible to apply for Portfolio Team?</a:t>
            </a:r>
          </a:p>
          <a:p>
            <a:pPr marL="571500" indent="-571500">
              <a:lnSpc>
                <a:spcPct val="150000"/>
              </a:lnSpc>
              <a:buFont typeface="Wingdings" pitchFamily="2" charset="2"/>
              <a:buChar char="v"/>
            </a:pPr>
            <a:r>
              <a:rPr lang="en-US" dirty="0">
                <a:solidFill>
                  <a:srgbClr val="000000"/>
                </a:solidFill>
                <a:latin typeface="Garamond" panose="02020404030301010803" pitchFamily="18" charset="0"/>
              </a:rPr>
              <a:t>I am interested in learning more about finance, but I don’t have any prior experience in it - can I still be involved?</a:t>
            </a:r>
          </a:p>
          <a:p>
            <a:pPr marL="571500" indent="-571500">
              <a:lnSpc>
                <a:spcPct val="150000"/>
              </a:lnSpc>
              <a:buFont typeface="Wingdings" pitchFamily="2" charset="2"/>
              <a:buChar char="v"/>
            </a:pPr>
            <a:r>
              <a:rPr lang="en-US" dirty="0">
                <a:solidFill>
                  <a:srgbClr val="000000"/>
                </a:solidFill>
                <a:latin typeface="Garamond" panose="02020404030301010803" pitchFamily="18" charset="0"/>
              </a:rPr>
              <a:t>What is the difference between QFS, FS, and IAG?</a:t>
            </a:r>
          </a:p>
          <a:p>
            <a:pPr marL="571500" indent="-571500">
              <a:lnSpc>
                <a:spcPct val="150000"/>
              </a:lnSpc>
              <a:buFont typeface="Wingdings" pitchFamily="2" charset="2"/>
              <a:buChar char="v"/>
            </a:pPr>
            <a:r>
              <a:rPr lang="en-US" dirty="0">
                <a:solidFill>
                  <a:srgbClr val="000000"/>
                </a:solidFill>
                <a:latin typeface="Garamond" panose="02020404030301010803" pitchFamily="18" charset="0"/>
              </a:rPr>
              <a:t>Do you need to have a quantitative background to be part of QFS?</a:t>
            </a:r>
          </a:p>
          <a:p>
            <a:pPr marL="571500" indent="-571500">
              <a:lnSpc>
                <a:spcPct val="150000"/>
              </a:lnSpc>
              <a:buFont typeface="Wingdings" pitchFamily="2" charset="2"/>
              <a:buChar char="v"/>
            </a:pPr>
            <a:r>
              <a:rPr lang="en-US" dirty="0">
                <a:solidFill>
                  <a:srgbClr val="000000"/>
                </a:solidFill>
                <a:latin typeface="Garamond" panose="02020404030301010803" pitchFamily="18" charset="0"/>
              </a:rPr>
              <a:t>I am interested in exploring a career in investment banking / sales &amp; trading / hedge funds, how can QFS help me?</a:t>
            </a:r>
          </a:p>
          <a:p>
            <a:pPr marL="571500" indent="-571500">
              <a:lnSpc>
                <a:spcPct val="150000"/>
              </a:lnSpc>
              <a:buFont typeface="Wingdings" pitchFamily="2" charset="2"/>
              <a:buChar char="v"/>
            </a:pPr>
            <a:r>
              <a:rPr lang="en-US" dirty="0">
                <a:solidFill>
                  <a:srgbClr val="000000"/>
                </a:solidFill>
                <a:latin typeface="Garamond" panose="02020404030301010803" pitchFamily="18" charset="0"/>
              </a:rPr>
              <a:t>I am not sure what all the above jobs even mean, how can QFS help me? </a:t>
            </a:r>
          </a:p>
        </p:txBody>
      </p:sp>
    </p:spTree>
    <p:extLst>
      <p:ext uri="{BB962C8B-B14F-4D97-AF65-F5344CB8AC3E}">
        <p14:creationId xmlns:p14="http://schemas.microsoft.com/office/powerpoint/2010/main" val="225536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82000"/>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8159281" y="5043049"/>
            <a:ext cx="8130239"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Application Process</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A8A487D6-5338-D441-B4CA-C27307B03263}"/>
              </a:ext>
            </a:extLst>
          </p:cNvPr>
          <p:cNvSpPr/>
          <p:nvPr/>
        </p:nvSpPr>
        <p:spPr>
          <a:xfrm>
            <a:off x="1175279" y="6712124"/>
            <a:ext cx="21747065" cy="6427276"/>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nSpc>
                <a:spcPct val="150000"/>
              </a:lnSpc>
              <a:buFont typeface="Wingdings" charset="2"/>
              <a:buChar char="v"/>
            </a:pPr>
            <a:endParaRPr lang="en-US" sz="3800" dirty="0">
              <a:solidFill>
                <a:srgbClr val="000000"/>
              </a:solidFill>
              <a:latin typeface="Garamond" charset="0"/>
              <a:ea typeface="Garamond" charset="0"/>
              <a:cs typeface="Garamond" charset="0"/>
            </a:endParaRPr>
          </a:p>
          <a:p>
            <a:pPr marL="571500" indent="-571500">
              <a:lnSpc>
                <a:spcPct val="150000"/>
              </a:lnSpc>
              <a:buFont typeface="Wingdings" charset="2"/>
              <a:buChar char="v"/>
            </a:pPr>
            <a:endParaRPr lang="en-US" sz="3800" dirty="0">
              <a:solidFill>
                <a:srgbClr val="000000"/>
              </a:solidFill>
              <a:latin typeface="Garamond" charset="0"/>
              <a:ea typeface="Garamond" charset="0"/>
              <a:cs typeface="Garamond" charset="0"/>
            </a:endParaRPr>
          </a:p>
          <a:p>
            <a:pPr marL="571500" indent="-571500">
              <a:lnSpc>
                <a:spcPct val="150000"/>
              </a:lnSpc>
              <a:buFont typeface="Wingdings" charset="2"/>
              <a:buChar char="v"/>
            </a:pPr>
            <a:r>
              <a:rPr lang="en-US" sz="3800" dirty="0">
                <a:solidFill>
                  <a:srgbClr val="000000"/>
                </a:solidFill>
                <a:latin typeface="Garamond" charset="0"/>
                <a:ea typeface="Garamond" charset="0"/>
                <a:cs typeface="Garamond" charset="0"/>
              </a:rPr>
              <a:t>1</a:t>
            </a:r>
            <a:r>
              <a:rPr lang="en-US" sz="3800" baseline="30000" dirty="0">
                <a:solidFill>
                  <a:srgbClr val="000000"/>
                </a:solidFill>
                <a:latin typeface="Garamond" charset="0"/>
                <a:ea typeface="Garamond" charset="0"/>
                <a:cs typeface="Garamond" charset="0"/>
              </a:rPr>
              <a:t>st</a:t>
            </a:r>
            <a:r>
              <a:rPr lang="en-US" sz="3800" dirty="0">
                <a:solidFill>
                  <a:srgbClr val="000000"/>
                </a:solidFill>
                <a:latin typeface="Garamond" charset="0"/>
                <a:ea typeface="Garamond" charset="0"/>
                <a:cs typeface="Garamond" charset="0"/>
              </a:rPr>
              <a:t> round applications: Open </a:t>
            </a:r>
            <a:r>
              <a:rPr lang="en-US" sz="3800" b="1" dirty="0">
                <a:solidFill>
                  <a:srgbClr val="000000"/>
                </a:solidFill>
                <a:latin typeface="Garamond" charset="0"/>
                <a:ea typeface="Garamond" charset="0"/>
                <a:cs typeface="Garamond" charset="0"/>
              </a:rPr>
              <a:t>2/20</a:t>
            </a:r>
            <a:r>
              <a:rPr lang="en-US" sz="3800" baseline="30000" dirty="0">
                <a:solidFill>
                  <a:srgbClr val="000000"/>
                </a:solidFill>
                <a:latin typeface="Garamond" charset="0"/>
                <a:ea typeface="Garamond" charset="0"/>
                <a:cs typeface="Garamond" charset="0"/>
              </a:rPr>
              <a:t> </a:t>
            </a:r>
            <a:r>
              <a:rPr lang="en-US" sz="3800" dirty="0">
                <a:solidFill>
                  <a:srgbClr val="000000"/>
                </a:solidFill>
                <a:latin typeface="Garamond" charset="0"/>
                <a:ea typeface="Garamond" charset="0"/>
                <a:cs typeface="Garamond" charset="0"/>
              </a:rPr>
              <a:t>and close </a:t>
            </a:r>
            <a:r>
              <a:rPr lang="en-US" sz="3800" b="1" dirty="0">
                <a:solidFill>
                  <a:srgbClr val="000000"/>
                </a:solidFill>
                <a:latin typeface="Garamond" charset="0"/>
                <a:ea typeface="Garamond" charset="0"/>
                <a:cs typeface="Garamond" charset="0"/>
              </a:rPr>
              <a:t>2/26 at 11:55 PM</a:t>
            </a:r>
          </a:p>
          <a:p>
            <a:pPr marL="1485946" lvl="1" indent="-571500">
              <a:lnSpc>
                <a:spcPct val="150000"/>
              </a:lnSpc>
              <a:buFont typeface="Wingdings" charset="2"/>
              <a:buChar char="v"/>
            </a:pPr>
            <a:r>
              <a:rPr lang="en-US" sz="3800" dirty="0">
                <a:solidFill>
                  <a:srgbClr val="000000"/>
                </a:solidFill>
                <a:latin typeface="Garamond" charset="0"/>
                <a:ea typeface="Garamond" charset="0"/>
                <a:cs typeface="Garamond" charset="0"/>
              </a:rPr>
              <a:t>Virtual first round interviews: </a:t>
            </a:r>
            <a:r>
              <a:rPr lang="en-US" sz="3800" b="1" dirty="0">
                <a:solidFill>
                  <a:srgbClr val="000000"/>
                </a:solidFill>
                <a:latin typeface="Garamond" charset="0"/>
                <a:ea typeface="Garamond" charset="0"/>
                <a:cs typeface="Garamond" charset="0"/>
              </a:rPr>
              <a:t>2/28</a:t>
            </a:r>
            <a:endParaRPr lang="en-US" sz="3800" dirty="0">
              <a:solidFill>
                <a:srgbClr val="000000"/>
              </a:solidFill>
              <a:latin typeface="Garamond" charset="0"/>
              <a:ea typeface="Garamond" charset="0"/>
              <a:cs typeface="Garamond" charset="0"/>
            </a:endParaRPr>
          </a:p>
          <a:p>
            <a:pPr marL="571500" indent="-571500">
              <a:lnSpc>
                <a:spcPct val="150000"/>
              </a:lnSpc>
              <a:buFont typeface="Wingdings" charset="2"/>
              <a:buChar char="v"/>
            </a:pPr>
            <a:r>
              <a:rPr lang="en-US" sz="3800" dirty="0">
                <a:solidFill>
                  <a:srgbClr val="000000"/>
                </a:solidFill>
                <a:latin typeface="Garamond" charset="0"/>
                <a:ea typeface="Garamond" charset="0"/>
                <a:cs typeface="Garamond" charset="0"/>
              </a:rPr>
              <a:t>2</a:t>
            </a:r>
            <a:r>
              <a:rPr lang="en-US" sz="3800" baseline="30000" dirty="0">
                <a:solidFill>
                  <a:srgbClr val="000000"/>
                </a:solidFill>
                <a:latin typeface="Garamond" charset="0"/>
                <a:ea typeface="Garamond" charset="0"/>
                <a:cs typeface="Garamond" charset="0"/>
              </a:rPr>
              <a:t>nd</a:t>
            </a:r>
            <a:r>
              <a:rPr lang="en-US" sz="3800" dirty="0">
                <a:solidFill>
                  <a:srgbClr val="000000"/>
                </a:solidFill>
                <a:latin typeface="Garamond" charset="0"/>
                <a:ea typeface="Garamond" charset="0"/>
                <a:cs typeface="Garamond" charset="0"/>
              </a:rPr>
              <a:t> round interviews: Through the </a:t>
            </a:r>
            <a:r>
              <a:rPr lang="en-US" sz="3800" b="1" dirty="0">
                <a:solidFill>
                  <a:srgbClr val="000000"/>
                </a:solidFill>
                <a:latin typeface="Garamond" charset="0"/>
                <a:ea typeface="Garamond" charset="0"/>
                <a:cs typeface="Garamond" charset="0"/>
              </a:rPr>
              <a:t>week of 3/6 </a:t>
            </a:r>
          </a:p>
          <a:p>
            <a:pPr marL="571500" indent="-571500">
              <a:lnSpc>
                <a:spcPct val="150000"/>
              </a:lnSpc>
              <a:buFont typeface="Wingdings" charset="2"/>
              <a:buChar char="v"/>
            </a:pPr>
            <a:r>
              <a:rPr lang="en-US" sz="3800" dirty="0">
                <a:solidFill>
                  <a:srgbClr val="000000"/>
                </a:solidFill>
                <a:latin typeface="Garamond" charset="0"/>
                <a:ea typeface="Garamond" charset="0"/>
                <a:cs typeface="Garamond" charset="0"/>
              </a:rPr>
              <a:t>Open House: </a:t>
            </a:r>
            <a:r>
              <a:rPr lang="en-US" sz="3800" b="1" dirty="0">
                <a:solidFill>
                  <a:srgbClr val="000000"/>
                </a:solidFill>
                <a:latin typeface="Garamond" charset="0"/>
                <a:ea typeface="Garamond" charset="0"/>
                <a:cs typeface="Garamond" charset="0"/>
              </a:rPr>
              <a:t>Wednesday, 2/24 7:30 PM</a:t>
            </a:r>
          </a:p>
          <a:p>
            <a:pPr marL="571500" indent="-571500">
              <a:lnSpc>
                <a:spcPct val="150000"/>
              </a:lnSpc>
              <a:buFont typeface="Wingdings" charset="2"/>
              <a:buChar char="v"/>
            </a:pPr>
            <a:r>
              <a:rPr lang="en-US" sz="3800" dirty="0">
                <a:solidFill>
                  <a:srgbClr val="000000"/>
                </a:solidFill>
                <a:latin typeface="Garamond" charset="0"/>
                <a:ea typeface="Garamond" charset="0"/>
                <a:cs typeface="Garamond" charset="0"/>
              </a:rPr>
              <a:t>Our applications test ability to think, general interest, and amount of effort </a:t>
            </a:r>
          </a:p>
          <a:p>
            <a:pPr marL="571500" indent="-571500">
              <a:lnSpc>
                <a:spcPct val="150000"/>
              </a:lnSpc>
              <a:buFont typeface="Wingdings" charset="2"/>
              <a:buChar char="v"/>
            </a:pPr>
            <a:r>
              <a:rPr lang="en-US" sz="3800" dirty="0">
                <a:solidFill>
                  <a:srgbClr val="000000"/>
                </a:solidFill>
                <a:latin typeface="Garamond" charset="0"/>
                <a:ea typeface="Garamond" charset="0"/>
                <a:cs typeface="Garamond" charset="0"/>
              </a:rPr>
              <a:t>Join our </a:t>
            </a:r>
            <a:r>
              <a:rPr lang="en-US" sz="3800" dirty="0">
                <a:solidFill>
                  <a:srgbClr val="000000"/>
                </a:solidFill>
                <a:latin typeface="Garamond" charset="0"/>
                <a:ea typeface="Garamond" charset="0"/>
                <a:cs typeface="Garamond" charset="0"/>
                <a:hlinkClick r:id="rId5"/>
              </a:rPr>
              <a:t>mailing list</a:t>
            </a:r>
            <a:r>
              <a:rPr lang="en-US" sz="3800" dirty="0">
                <a:solidFill>
                  <a:srgbClr val="000000"/>
                </a:solidFill>
                <a:latin typeface="Garamond" charset="0"/>
                <a:ea typeface="Garamond" charset="0"/>
                <a:cs typeface="Garamond" charset="0"/>
              </a:rPr>
              <a:t> to stay updated on events and due dates  </a:t>
            </a:r>
          </a:p>
          <a:p>
            <a:pPr lvl="1">
              <a:lnSpc>
                <a:spcPct val="200000"/>
              </a:lnSpc>
            </a:pPr>
            <a:r>
              <a:rPr lang="en-US" sz="3800" dirty="0">
                <a:solidFill>
                  <a:srgbClr val="000000"/>
                </a:solidFill>
                <a:latin typeface="Garamond" charset="0"/>
                <a:ea typeface="Garamond" charset="0"/>
                <a:cs typeface="Garamond" charset="0"/>
              </a:rPr>
              <a:t> </a:t>
            </a:r>
          </a:p>
          <a:p>
            <a:pPr marL="685800" indent="-685800" algn="ctr">
              <a:lnSpc>
                <a:spcPct val="200000"/>
              </a:lnSpc>
              <a:buFont typeface="Wingdings" charset="2"/>
              <a:buChar char="v"/>
            </a:pPr>
            <a:endParaRPr lang="en-US" sz="3800"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381804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6" y="1740956"/>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9542013" y="5043049"/>
            <a:ext cx="5364737"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772394" y="6795650"/>
            <a:ext cx="16903931" cy="627827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Garamond" charset="0"/>
                <a:ea typeface="Garamond" charset="0"/>
                <a:cs typeface="Garamond" charset="0"/>
              </a:rPr>
              <a:t>Feel free to reach out to us over Facebook or email if you have any questions</a:t>
            </a:r>
          </a:p>
          <a:p>
            <a:pPr algn="ctr"/>
            <a:endParaRPr lang="en-US" sz="4000" dirty="0">
              <a:solidFill>
                <a:srgbClr val="000000"/>
              </a:solidFill>
              <a:latin typeface="Garamond" charset="0"/>
              <a:ea typeface="Garamond" charset="0"/>
              <a:cs typeface="Garamond" charset="0"/>
              <a:hlinkClick r:id="rId5"/>
            </a:endParaRPr>
          </a:p>
          <a:p>
            <a:pPr algn="ctr"/>
            <a:r>
              <a:rPr lang="en-US" sz="4000" dirty="0">
                <a:solidFill>
                  <a:srgbClr val="000000"/>
                </a:solidFill>
                <a:latin typeface="Garamond" charset="0"/>
                <a:ea typeface="Garamond" charset="0"/>
                <a:cs typeface="Garamond" charset="0"/>
                <a:hlinkClick r:id="rId5"/>
              </a:rPr>
              <a:t>www.quantfsnyu.com</a:t>
            </a:r>
            <a:endParaRPr lang="en-US" sz="4000" dirty="0">
              <a:solidFill>
                <a:srgbClr val="000000"/>
              </a:solidFill>
              <a:latin typeface="Garamond" charset="0"/>
              <a:ea typeface="Garamond" charset="0"/>
              <a:cs typeface="Garamond" charset="0"/>
            </a:endParaRPr>
          </a:p>
          <a:p>
            <a:pPr algn="ctr"/>
            <a:r>
              <a:rPr lang="en-US" sz="4000" dirty="0">
                <a:solidFill>
                  <a:srgbClr val="000000"/>
                </a:solidFill>
                <a:latin typeface="Garamond" charset="0"/>
                <a:ea typeface="Garamond" charset="0"/>
                <a:cs typeface="Garamond" charset="0"/>
              </a:rPr>
              <a:t>    quantfsnyu@gmail.com	</a:t>
            </a:r>
          </a:p>
          <a:p>
            <a:pPr algn="ctr"/>
            <a:endParaRPr lang="en-US" sz="4000" dirty="0">
              <a:solidFill>
                <a:srgbClr val="000000"/>
              </a:solidFill>
              <a:latin typeface="Garamond" charset="0"/>
              <a:ea typeface="Garamond" charset="0"/>
              <a:cs typeface="Garamond" charset="0"/>
            </a:endParaRPr>
          </a:p>
          <a:p>
            <a:pPr marL="571500" indent="-571500">
              <a:buFont typeface="Arial" charset="0"/>
              <a:buChar char="•"/>
            </a:pPr>
            <a:r>
              <a:rPr lang="en-US" sz="4000" dirty="0">
                <a:solidFill>
                  <a:srgbClr val="000000"/>
                </a:solidFill>
                <a:latin typeface="Garamond" charset="0"/>
                <a:ea typeface="Garamond" charset="0"/>
                <a:cs typeface="Garamond" charset="0"/>
              </a:rPr>
              <a:t>President – Ram </a:t>
            </a:r>
            <a:r>
              <a:rPr lang="en-US" sz="4000" dirty="0">
                <a:solidFill>
                  <a:schemeClr val="tx2">
                    <a:lumMod val="50000"/>
                  </a:schemeClr>
                </a:solidFill>
                <a:latin typeface="Garamond" panose="02020404030301010803" pitchFamily="18" charset="0"/>
              </a:rPr>
              <a:t>Ramanathan </a:t>
            </a:r>
            <a:r>
              <a:rPr lang="en-US" sz="4000" dirty="0">
                <a:solidFill>
                  <a:srgbClr val="000000"/>
                </a:solidFill>
                <a:latin typeface="Garamond" charset="0"/>
                <a:ea typeface="Garamond" charset="0"/>
                <a:cs typeface="Garamond" charset="0"/>
              </a:rPr>
              <a:t>(</a:t>
            </a:r>
            <a:r>
              <a:rPr lang="en-US" sz="4000" dirty="0">
                <a:solidFill>
                  <a:schemeClr val="tx2">
                    <a:lumMod val="50000"/>
                  </a:schemeClr>
                </a:solidFill>
                <a:latin typeface="Garamond" panose="02020404030301010803" pitchFamily="18" charset="0"/>
                <a:hlinkClick r:id="rId6"/>
              </a:rPr>
              <a:t>rer407@stern.nyu.edu</a:t>
            </a:r>
            <a:r>
              <a:rPr lang="en-US" sz="4000" dirty="0">
                <a:solidFill>
                  <a:srgbClr val="000000"/>
                </a:solidFill>
                <a:latin typeface="Garamond" charset="0"/>
                <a:ea typeface="Garamond" charset="0"/>
                <a:cs typeface="Garamond" charset="0"/>
              </a:rPr>
              <a:t>)</a:t>
            </a:r>
          </a:p>
          <a:p>
            <a:pPr marL="571500" indent="-571500">
              <a:buFont typeface="Arial" charset="0"/>
              <a:buChar char="•"/>
            </a:pPr>
            <a:r>
              <a:rPr lang="en-US" sz="4000" dirty="0">
                <a:solidFill>
                  <a:srgbClr val="000000"/>
                </a:solidFill>
                <a:latin typeface="Garamond" charset="0"/>
                <a:ea typeface="Garamond" charset="0"/>
                <a:cs typeface="Garamond" charset="0"/>
              </a:rPr>
              <a:t>Vice-President – Alex Poon (</a:t>
            </a:r>
            <a:r>
              <a:rPr lang="en-US" sz="4000" dirty="0" err="1">
                <a:solidFill>
                  <a:srgbClr val="000000"/>
                </a:solidFill>
                <a:latin typeface="Garamond" charset="0"/>
                <a:ea typeface="Garamond" charset="0"/>
                <a:cs typeface="Garamond" charset="0"/>
                <a:hlinkClick r:id="rId7"/>
              </a:rPr>
              <a:t>alex.poon@stern.nyu.edu</a:t>
            </a:r>
            <a:r>
              <a:rPr lang="en-US" sz="4000" dirty="0">
                <a:solidFill>
                  <a:srgbClr val="000000"/>
                </a:solidFill>
                <a:latin typeface="Garamond" charset="0"/>
                <a:ea typeface="Garamond" charset="0"/>
                <a:cs typeface="Garamond" charset="0"/>
              </a:rPr>
              <a:t>)</a:t>
            </a:r>
          </a:p>
          <a:p>
            <a:pPr marL="571500" indent="-571500">
              <a:buFont typeface="Arial" charset="0"/>
              <a:buChar char="•"/>
            </a:pPr>
            <a:r>
              <a:rPr lang="en-US" sz="4000" dirty="0">
                <a:solidFill>
                  <a:srgbClr val="000000"/>
                </a:solidFill>
                <a:latin typeface="Garamond" charset="0"/>
                <a:ea typeface="Garamond" charset="0"/>
                <a:cs typeface="Garamond" charset="0"/>
              </a:rPr>
              <a:t>Co – Head of All Portfolios – Connor Sheehy (</a:t>
            </a:r>
            <a:r>
              <a:rPr lang="en-US" sz="4000" dirty="0">
                <a:solidFill>
                  <a:srgbClr val="000000"/>
                </a:solidFill>
                <a:latin typeface="Garamond" charset="0"/>
                <a:ea typeface="Garamond" charset="0"/>
                <a:cs typeface="Garamond" charset="0"/>
                <a:hlinkClick r:id="rId8"/>
              </a:rPr>
              <a:t>connor.sheehy@stern.nyu.edu</a:t>
            </a:r>
            <a:r>
              <a:rPr lang="en-US" sz="4000" dirty="0">
                <a:solidFill>
                  <a:srgbClr val="000000"/>
                </a:solidFill>
                <a:latin typeface="Garamond" charset="0"/>
                <a:ea typeface="Garamond" charset="0"/>
                <a:cs typeface="Garamond" charset="0"/>
              </a:rPr>
              <a:t>)</a:t>
            </a:r>
          </a:p>
          <a:p>
            <a:pPr marL="571500" indent="-571500">
              <a:buFont typeface="Arial" charset="0"/>
              <a:buChar char="•"/>
            </a:pPr>
            <a:r>
              <a:rPr lang="en-US" sz="4000" dirty="0">
                <a:solidFill>
                  <a:srgbClr val="000000"/>
                </a:solidFill>
                <a:latin typeface="Garamond" charset="0"/>
                <a:ea typeface="Garamond" charset="0"/>
                <a:cs typeface="Garamond" charset="0"/>
              </a:rPr>
              <a:t>Co – Head of All Portfolios – Kevin Duan (</a:t>
            </a:r>
            <a:r>
              <a:rPr lang="en-US" sz="4000" dirty="0">
                <a:solidFill>
                  <a:srgbClr val="000000"/>
                </a:solidFill>
                <a:latin typeface="Garamond" charset="0"/>
                <a:ea typeface="Garamond" charset="0"/>
                <a:cs typeface="Garamond" charset="0"/>
                <a:hlinkClick r:id="rId9"/>
              </a:rPr>
              <a:t>skd359@stern.nyu.edu</a:t>
            </a:r>
            <a:r>
              <a:rPr lang="en-US" sz="4000" dirty="0">
                <a:solidFill>
                  <a:srgbClr val="000000"/>
                </a:solidFill>
                <a:latin typeface="Garamond" charset="0"/>
                <a:ea typeface="Garamond" charset="0"/>
                <a:cs typeface="Garamond" charset="0"/>
              </a:rPr>
              <a:t>)</a:t>
            </a:r>
          </a:p>
          <a:p>
            <a:pPr marL="571500" indent="-571500">
              <a:buFont typeface="Arial" charset="0"/>
              <a:buChar char="•"/>
            </a:pPr>
            <a:endParaRPr lang="en-US" sz="4000"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195001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1938992"/>
          </a:xfrm>
          <a:prstGeom prst="rect">
            <a:avLst/>
          </a:prstGeom>
          <a:noFill/>
        </p:spPr>
        <p:txBody>
          <a:bodyPr wrap="square" rtlCol="0">
            <a:spAutoFit/>
          </a:bodyPr>
          <a:lstStyle/>
          <a:p>
            <a:pPr marL="571500" indent="-571500" algn="ctr">
              <a:buFont typeface="Wingdings" pitchFamily="2" charset="2"/>
              <a:buChar char="v"/>
            </a:pPr>
            <a:r>
              <a:rPr lang="en-US" sz="4000" dirty="0">
                <a:solidFill>
                  <a:schemeClr val="bg1"/>
                </a:solidFill>
                <a:latin typeface="Garamond" panose="02020404030301010803" pitchFamily="18" charset="0"/>
              </a:rPr>
              <a:t>Learning </a:t>
            </a:r>
          </a:p>
          <a:p>
            <a:pPr marL="571500" indent="-571500" algn="ctr">
              <a:buFont typeface="Wingdings" pitchFamily="2" charset="2"/>
              <a:buChar char="v"/>
            </a:pPr>
            <a:r>
              <a:rPr lang="en-US" sz="4000" dirty="0">
                <a:solidFill>
                  <a:schemeClr val="bg1"/>
                </a:solidFill>
                <a:latin typeface="Garamond" panose="02020404030301010803" pitchFamily="18" charset="0"/>
              </a:rPr>
              <a:t>Investing </a:t>
            </a:r>
          </a:p>
          <a:p>
            <a:pPr marL="571500" indent="-571500" algn="ctr">
              <a:buFont typeface="Wingdings" pitchFamily="2" charset="2"/>
              <a:buChar char="v"/>
            </a:pPr>
            <a:r>
              <a:rPr lang="en-US" sz="4000" dirty="0">
                <a:solidFill>
                  <a:schemeClr val="bg1"/>
                </a:solidFill>
                <a:latin typeface="Garamond" panose="02020404030301010803" pitchFamily="18" charset="0"/>
              </a:rPr>
              <a:t>Community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4444274" y="1798320"/>
            <a:ext cx="5235985"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Brain Teaser</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4499995" y="3140688"/>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pic>
        <p:nvPicPr>
          <p:cNvPr id="4" name="Picture 3"/>
          <p:cNvPicPr>
            <a:picLocks noChangeAspect="1"/>
          </p:cNvPicPr>
          <p:nvPr/>
        </p:nvPicPr>
        <p:blipFill>
          <a:blip r:embed="rId4"/>
          <a:stretch>
            <a:fillRect/>
          </a:stretch>
        </p:blipFill>
        <p:spPr>
          <a:xfrm>
            <a:off x="0" y="2329975"/>
            <a:ext cx="10112395" cy="10112395"/>
          </a:xfrm>
          <a:prstGeom prst="rect">
            <a:avLst/>
          </a:prstGeom>
        </p:spPr>
      </p:pic>
      <p:sp>
        <p:nvSpPr>
          <p:cNvPr id="9" name="TextBox 8">
            <a:extLst>
              <a:ext uri="{FF2B5EF4-FFF2-40B4-BE49-F238E27FC236}">
                <a16:creationId xmlns:a16="http://schemas.microsoft.com/office/drawing/2014/main" id="{52368060-3506-43A8-B68C-FFE4716AA7FC}"/>
              </a:ext>
            </a:extLst>
          </p:cNvPr>
          <p:cNvSpPr txBox="1"/>
          <p:nvPr/>
        </p:nvSpPr>
        <p:spPr>
          <a:xfrm>
            <a:off x="10955334" y="3271452"/>
            <a:ext cx="12213771" cy="5478423"/>
          </a:xfrm>
          <a:prstGeom prst="rect">
            <a:avLst/>
          </a:prstGeom>
          <a:noFill/>
        </p:spPr>
        <p:txBody>
          <a:bodyPr wrap="square" rtlCol="0">
            <a:spAutoFit/>
          </a:bodyPr>
          <a:lstStyle/>
          <a:p>
            <a:pPr marL="571500" indent="-571500">
              <a:buFont typeface="Wingdings" charset="2"/>
              <a:buChar char="v"/>
            </a:pPr>
            <a:r>
              <a:rPr lang="en-US" sz="5000" dirty="0">
                <a:solidFill>
                  <a:srgbClr val="000000"/>
                </a:solidFill>
                <a:latin typeface="Garamond" panose="02020404030301010803" pitchFamily="18" charset="0"/>
              </a:rPr>
              <a:t>In football, most scoring drives result in either field goals (3 points) or touchdowns (7 points including the extra point). Ignoring all the other ways to score in football (safeties, conversions, etc.), what is the largest score you cannot make with combinations of 3 and 7 points?</a:t>
            </a:r>
            <a:endParaRPr lang="en-US" sz="5000" u="sng"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123358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1938992"/>
          </a:xfrm>
          <a:prstGeom prst="rect">
            <a:avLst/>
          </a:prstGeom>
          <a:noFill/>
        </p:spPr>
        <p:txBody>
          <a:bodyPr wrap="square" rtlCol="0">
            <a:spAutoFit/>
          </a:bodyPr>
          <a:lstStyle/>
          <a:p>
            <a:pPr marL="571500" indent="-571500" algn="ctr">
              <a:buFont typeface="Wingdings" pitchFamily="2" charset="2"/>
              <a:buChar char="v"/>
            </a:pPr>
            <a:r>
              <a:rPr lang="en-US" sz="4000" dirty="0">
                <a:solidFill>
                  <a:schemeClr val="bg1"/>
                </a:solidFill>
                <a:latin typeface="Garamond" panose="02020404030301010803" pitchFamily="18" charset="0"/>
              </a:rPr>
              <a:t>Learning </a:t>
            </a:r>
          </a:p>
          <a:p>
            <a:pPr marL="571500" indent="-571500" algn="ctr">
              <a:buFont typeface="Wingdings" pitchFamily="2" charset="2"/>
              <a:buChar char="v"/>
            </a:pPr>
            <a:r>
              <a:rPr lang="en-US" sz="4000" dirty="0">
                <a:solidFill>
                  <a:schemeClr val="bg1"/>
                </a:solidFill>
                <a:latin typeface="Garamond" panose="02020404030301010803" pitchFamily="18" charset="0"/>
              </a:rPr>
              <a:t>Investing </a:t>
            </a:r>
          </a:p>
          <a:p>
            <a:pPr marL="571500" indent="-571500" algn="ctr">
              <a:buFont typeface="Wingdings" pitchFamily="2" charset="2"/>
              <a:buChar char="v"/>
            </a:pPr>
            <a:r>
              <a:rPr lang="en-US" sz="4000" dirty="0">
                <a:solidFill>
                  <a:schemeClr val="bg1"/>
                </a:solidFill>
                <a:latin typeface="Garamond" panose="02020404030301010803" pitchFamily="18" charset="0"/>
              </a:rPr>
              <a:t>Community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5404892" y="1798320"/>
            <a:ext cx="3314754"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Answer </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4499995" y="3140688"/>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7BF04CB3-099E-9F4F-9F03-5C228C6BDD8F}"/>
              </a:ext>
            </a:extLst>
          </p:cNvPr>
          <p:cNvSpPr txBox="1"/>
          <p:nvPr/>
        </p:nvSpPr>
        <p:spPr>
          <a:xfrm>
            <a:off x="10955334" y="3271452"/>
            <a:ext cx="12213771" cy="6247864"/>
          </a:xfrm>
          <a:prstGeom prst="rect">
            <a:avLst/>
          </a:prstGeom>
          <a:noFill/>
        </p:spPr>
        <p:txBody>
          <a:bodyPr wrap="square" rtlCol="0">
            <a:spAutoFit/>
          </a:bodyPr>
          <a:lstStyle/>
          <a:p>
            <a:pPr marL="571500" indent="-571500">
              <a:buFont typeface="Wingdings" charset="2"/>
              <a:buChar char="v"/>
            </a:pPr>
            <a:r>
              <a:rPr lang="en-US" sz="5000" dirty="0">
                <a:solidFill>
                  <a:srgbClr val="000000"/>
                </a:solidFill>
                <a:latin typeface="Garamond" panose="02020404030301010803" pitchFamily="18" charset="0"/>
              </a:rPr>
              <a:t>11 points  - Through trial and error, we see that 11 is unattainable but it is also the largest. This is because 12, 13, and 14 are all attainable </a:t>
            </a:r>
          </a:p>
          <a:p>
            <a:pPr marL="1485946" lvl="1" indent="-571500">
              <a:buFont typeface="Wingdings" charset="2"/>
              <a:buChar char="v"/>
            </a:pPr>
            <a:endParaRPr lang="en-US" sz="5000" dirty="0">
              <a:solidFill>
                <a:srgbClr val="000000"/>
              </a:solidFill>
              <a:latin typeface="Garamond" panose="02020404030301010803" pitchFamily="18" charset="0"/>
            </a:endParaRPr>
          </a:p>
          <a:p>
            <a:pPr marL="571500" indent="-571500">
              <a:buFont typeface="Wingdings" charset="2"/>
              <a:buChar char="v"/>
            </a:pPr>
            <a:r>
              <a:rPr lang="en-US" sz="5000" dirty="0">
                <a:solidFill>
                  <a:srgbClr val="000000"/>
                </a:solidFill>
                <a:latin typeface="Garamond" panose="02020404030301010803" pitchFamily="18" charset="0"/>
              </a:rPr>
              <a:t>Any number above 14 can also be attained because it will be one of these plus an appropriate multiple of 3. </a:t>
            </a:r>
          </a:p>
          <a:p>
            <a:endParaRPr lang="en-US" sz="5000" dirty="0">
              <a:solidFill>
                <a:srgbClr val="000000"/>
              </a:solidFill>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0" y="2329975"/>
            <a:ext cx="10112395" cy="10112395"/>
          </a:xfrm>
          <a:prstGeom prst="rect">
            <a:avLst/>
          </a:prstGeom>
        </p:spPr>
      </p:pic>
    </p:spTree>
    <p:extLst>
      <p:ext uri="{BB962C8B-B14F-4D97-AF65-F5344CB8AC3E}">
        <p14:creationId xmlns:p14="http://schemas.microsoft.com/office/powerpoint/2010/main" val="95705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91979AA-9409-B849-9597-0E2873F79600}"/>
              </a:ext>
            </a:extLst>
          </p:cNvPr>
          <p:cNvPicPr>
            <a:picLocks noGrp="1" noChangeAspect="1"/>
          </p:cNvPicPr>
          <p:nvPr>
            <p:ph type="pic" sz="quarter" idx="13"/>
          </p:nvPr>
        </p:nvPicPr>
        <p:blipFill>
          <a:blip r:embed="rId3">
            <a:alphaModFix amt="57000"/>
            <a:extLst>
              <a:ext uri="{28A0092B-C50C-407E-A947-70E740481C1C}">
                <a14:useLocalDpi xmlns:a14="http://schemas.microsoft.com/office/drawing/2010/main"/>
              </a:ext>
            </a:extLst>
          </a:blip>
          <a:srcRect/>
          <a:stretch>
            <a:fillRect/>
          </a:stretch>
        </p:blipFill>
        <p:spPr>
          <a:xfrm>
            <a:off x="4" y="0"/>
            <a:ext cx="24387174" cy="13716000"/>
          </a:xfrm>
        </p:spPr>
      </p:pic>
      <p:sp>
        <p:nvSpPr>
          <p:cNvPr id="9" name="Rectangle 8">
            <a:extLst>
              <a:ext uri="{FF2B5EF4-FFF2-40B4-BE49-F238E27FC236}">
                <a16:creationId xmlns:a16="http://schemas.microsoft.com/office/drawing/2014/main" id="{6B7A8F4D-D04F-CF4E-B1D4-90228F51A628}"/>
              </a:ext>
            </a:extLst>
          </p:cNvPr>
          <p:cNvSpPr/>
          <p:nvPr/>
        </p:nvSpPr>
        <p:spPr>
          <a:xfrm>
            <a:off x="7108541" y="0"/>
            <a:ext cx="10168586" cy="13716000"/>
          </a:xfrm>
          <a:prstGeom prst="rect">
            <a:avLst/>
          </a:prstGeom>
          <a:solidFill>
            <a:srgbClr val="245D8D">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D27F3F5-4A74-9545-9221-FEFE0037F552}"/>
              </a:ext>
            </a:extLst>
          </p:cNvPr>
          <p:cNvSpPr txBox="1"/>
          <p:nvPr/>
        </p:nvSpPr>
        <p:spPr>
          <a:xfrm>
            <a:off x="10283810" y="2426662"/>
            <a:ext cx="3881127" cy="1015663"/>
          </a:xfrm>
          <a:prstGeom prst="rect">
            <a:avLst/>
          </a:prstGeom>
          <a:noFill/>
        </p:spPr>
        <p:txBody>
          <a:bodyPr wrap="none" rtlCol="0">
            <a:spAutoFit/>
          </a:bodyPr>
          <a:lstStyle/>
          <a:p>
            <a:pPr algn="ctr"/>
            <a:r>
              <a:rPr lang="en-US" sz="6000" b="1" spc="600" dirty="0">
                <a:solidFill>
                  <a:schemeClr val="bg1"/>
                </a:solidFill>
                <a:latin typeface="Garamond" panose="02020404030301010803" pitchFamily="18" charset="0"/>
                <a:ea typeface="Verdana" panose="020B0604030504040204" pitchFamily="34" charset="0"/>
                <a:cs typeface="Calibri" panose="020F0502020204030204" pitchFamily="34" charset="0"/>
              </a:rPr>
              <a:t>Overview</a:t>
            </a:r>
          </a:p>
        </p:txBody>
      </p:sp>
      <p:sp>
        <p:nvSpPr>
          <p:cNvPr id="5" name="TextBox 4">
            <a:extLst>
              <a:ext uri="{FF2B5EF4-FFF2-40B4-BE49-F238E27FC236}">
                <a16:creationId xmlns:a16="http://schemas.microsoft.com/office/drawing/2014/main" id="{7BAB7397-0E9D-CA46-9BAB-A18C9FD7F161}"/>
              </a:ext>
            </a:extLst>
          </p:cNvPr>
          <p:cNvSpPr txBox="1"/>
          <p:nvPr/>
        </p:nvSpPr>
        <p:spPr>
          <a:xfrm>
            <a:off x="10061247" y="7693390"/>
            <a:ext cx="4326249" cy="1015663"/>
          </a:xfrm>
          <a:prstGeom prst="rect">
            <a:avLst/>
          </a:prstGeom>
          <a:noFill/>
        </p:spPr>
        <p:txBody>
          <a:bodyPr wrap="none" rtlCol="0">
            <a:spAutoFit/>
          </a:bodyPr>
          <a:lstStyle/>
          <a:p>
            <a:pPr algn="ctr"/>
            <a:r>
              <a:rPr lang="en-US" sz="6000" b="1" spc="600" dirty="0">
                <a:solidFill>
                  <a:schemeClr val="bg1"/>
                </a:solidFill>
                <a:latin typeface="Garamond" panose="02020404030301010803" pitchFamily="18" charset="0"/>
                <a:ea typeface="Verdana" panose="020B0604030504040204" pitchFamily="34" charset="0"/>
                <a:cs typeface="Calibri" panose="020F0502020204030204" pitchFamily="34" charset="0"/>
              </a:rPr>
              <a:t>Our Focus</a:t>
            </a:r>
          </a:p>
        </p:txBody>
      </p:sp>
      <p:cxnSp>
        <p:nvCxnSpPr>
          <p:cNvPr id="10" name="Straight Connector 9">
            <a:extLst>
              <a:ext uri="{FF2B5EF4-FFF2-40B4-BE49-F238E27FC236}">
                <a16:creationId xmlns:a16="http://schemas.microsoft.com/office/drawing/2014/main" id="{DADFB479-92D8-F74D-AB10-9400C97B178B}"/>
              </a:ext>
            </a:extLst>
          </p:cNvPr>
          <p:cNvCxnSpPr/>
          <p:nvPr/>
        </p:nvCxnSpPr>
        <p:spPr>
          <a:xfrm>
            <a:off x="9662135" y="3769030"/>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AD36EAC9-F76F-254B-AA46-E742C00FE76E}"/>
              </a:ext>
            </a:extLst>
          </p:cNvPr>
          <p:cNvSpPr txBox="1"/>
          <p:nvPr/>
        </p:nvSpPr>
        <p:spPr>
          <a:xfrm>
            <a:off x="7778479" y="4095736"/>
            <a:ext cx="8954813" cy="2554545"/>
          </a:xfrm>
          <a:prstGeom prst="rect">
            <a:avLst/>
          </a:prstGeom>
          <a:noFill/>
        </p:spPr>
        <p:txBody>
          <a:bodyPr wrap="square" rtlCol="0">
            <a:spAutoFit/>
          </a:bodyPr>
          <a:lstStyle/>
          <a:p>
            <a:pPr algn="ctr"/>
            <a:r>
              <a:rPr lang="en-US" sz="4000" dirty="0">
                <a:solidFill>
                  <a:schemeClr val="bg1"/>
                </a:solidFill>
                <a:latin typeface="Garamond" panose="02020404030301010803" pitchFamily="18" charset="0"/>
              </a:rPr>
              <a:t>QFS is a multi-strategy investment club that provides a platform for members to share knowledge and learn about the financial markets and investing</a:t>
            </a:r>
          </a:p>
        </p:txBody>
      </p: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2169825"/>
          </a:xfrm>
          <a:prstGeom prst="rect">
            <a:avLst/>
          </a:prstGeom>
          <a:noFill/>
        </p:spPr>
        <p:txBody>
          <a:bodyPr wrap="square" rtlCol="0">
            <a:spAutoFit/>
          </a:bodyPr>
          <a:lstStyle/>
          <a:p>
            <a:pPr marL="571500" indent="-571500" algn="ctr">
              <a:buFont typeface="Wingdings" pitchFamily="2" charset="2"/>
              <a:buChar char="v"/>
            </a:pPr>
            <a:r>
              <a:rPr lang="en-US" sz="4500" dirty="0">
                <a:solidFill>
                  <a:schemeClr val="bg1"/>
                </a:solidFill>
                <a:latin typeface="Garamond" panose="02020404030301010803" pitchFamily="18" charset="0"/>
              </a:rPr>
              <a:t>Learning </a:t>
            </a:r>
          </a:p>
          <a:p>
            <a:pPr algn="ctr"/>
            <a:endParaRPr lang="en-US" sz="4500" dirty="0">
              <a:solidFill>
                <a:schemeClr val="bg1"/>
              </a:solidFill>
              <a:latin typeface="Garamond" panose="02020404030301010803" pitchFamily="18" charset="0"/>
            </a:endParaRPr>
          </a:p>
          <a:p>
            <a:pPr algn="ctr"/>
            <a:r>
              <a:rPr lang="en-US" sz="4500" dirty="0">
                <a:solidFill>
                  <a:schemeClr val="bg1"/>
                </a:solidFill>
                <a:latin typeface="Garamond" panose="02020404030301010803" pitchFamily="18" charset="0"/>
              </a:rPr>
              <a:t>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98766" y="265074"/>
            <a:ext cx="3267393" cy="1045566"/>
          </a:xfrm>
          <a:prstGeom prst="rect">
            <a:avLst/>
          </a:prstGeom>
        </p:spPr>
      </p:pic>
      <p:sp>
        <p:nvSpPr>
          <p:cNvPr id="20" name="TextBox 19">
            <a:extLst>
              <a:ext uri="{FF2B5EF4-FFF2-40B4-BE49-F238E27FC236}">
                <a16:creationId xmlns:a16="http://schemas.microsoft.com/office/drawing/2014/main" id="{198DE9A9-10CE-A94C-9F21-DAC530AD3F52}"/>
              </a:ext>
            </a:extLst>
          </p:cNvPr>
          <p:cNvSpPr txBox="1"/>
          <p:nvPr/>
        </p:nvSpPr>
        <p:spPr>
          <a:xfrm>
            <a:off x="7746953" y="10545060"/>
            <a:ext cx="8954813" cy="2169825"/>
          </a:xfrm>
          <a:prstGeom prst="rect">
            <a:avLst/>
          </a:prstGeom>
          <a:noFill/>
        </p:spPr>
        <p:txBody>
          <a:bodyPr wrap="square" rtlCol="0">
            <a:spAutoFit/>
          </a:bodyPr>
          <a:lstStyle/>
          <a:p>
            <a:pPr marL="571500" indent="-571500" algn="ctr">
              <a:buFont typeface="Wingdings" pitchFamily="2" charset="2"/>
              <a:buChar char="v"/>
            </a:pPr>
            <a:r>
              <a:rPr lang="en-US" sz="4500" dirty="0">
                <a:solidFill>
                  <a:schemeClr val="bg1"/>
                </a:solidFill>
                <a:latin typeface="Garamond" panose="02020404030301010803" pitchFamily="18" charset="0"/>
              </a:rPr>
              <a:t>Investing</a:t>
            </a:r>
          </a:p>
          <a:p>
            <a:pPr algn="ctr"/>
            <a:endParaRPr lang="en-US" sz="4500" dirty="0">
              <a:solidFill>
                <a:schemeClr val="bg1"/>
              </a:solidFill>
              <a:latin typeface="Garamond" panose="02020404030301010803" pitchFamily="18" charset="0"/>
            </a:endParaRPr>
          </a:p>
          <a:p>
            <a:pPr algn="ctr"/>
            <a:r>
              <a:rPr lang="en-US" sz="4500" dirty="0">
                <a:solidFill>
                  <a:schemeClr val="bg1"/>
                </a:solidFill>
                <a:latin typeface="Garamond" panose="02020404030301010803" pitchFamily="18" charset="0"/>
              </a:rPr>
              <a:t> </a:t>
            </a:r>
          </a:p>
        </p:txBody>
      </p:sp>
      <p:sp>
        <p:nvSpPr>
          <p:cNvPr id="21" name="TextBox 20">
            <a:extLst>
              <a:ext uri="{FF2B5EF4-FFF2-40B4-BE49-F238E27FC236}">
                <a16:creationId xmlns:a16="http://schemas.microsoft.com/office/drawing/2014/main" id="{7AE8E982-FEE8-9647-A321-0BF41F12A640}"/>
              </a:ext>
            </a:extLst>
          </p:cNvPr>
          <p:cNvSpPr txBox="1"/>
          <p:nvPr/>
        </p:nvSpPr>
        <p:spPr>
          <a:xfrm>
            <a:off x="7778479" y="11546821"/>
            <a:ext cx="8954813" cy="784830"/>
          </a:xfrm>
          <a:prstGeom prst="rect">
            <a:avLst/>
          </a:prstGeom>
          <a:noFill/>
        </p:spPr>
        <p:txBody>
          <a:bodyPr wrap="square" rtlCol="0">
            <a:spAutoFit/>
          </a:bodyPr>
          <a:lstStyle/>
          <a:p>
            <a:pPr marL="571500" indent="-571500" algn="ctr">
              <a:buFont typeface="Wingdings" pitchFamily="2" charset="2"/>
              <a:buChar char="v"/>
            </a:pPr>
            <a:r>
              <a:rPr lang="en-US" sz="4500" dirty="0">
                <a:solidFill>
                  <a:schemeClr val="bg1"/>
                </a:solidFill>
                <a:latin typeface="Garamond" panose="02020404030301010803" pitchFamily="18" charset="0"/>
              </a:rPr>
              <a:t>Community</a:t>
            </a:r>
          </a:p>
        </p:txBody>
      </p:sp>
    </p:spTree>
    <p:extLst>
      <p:ext uri="{BB962C8B-B14F-4D97-AF65-F5344CB8AC3E}">
        <p14:creationId xmlns:p14="http://schemas.microsoft.com/office/powerpoint/2010/main" val="78747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768475"/>
            <a:ext cx="24377650" cy="2789182"/>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1938992"/>
          </a:xfrm>
          <a:prstGeom prst="rect">
            <a:avLst/>
          </a:prstGeom>
          <a:noFill/>
        </p:spPr>
        <p:txBody>
          <a:bodyPr wrap="square" rtlCol="0">
            <a:spAutoFit/>
          </a:bodyPr>
          <a:lstStyle/>
          <a:p>
            <a:pPr marL="571500" indent="-571500" algn="ctr">
              <a:buFont typeface="Wingdings" pitchFamily="2" charset="2"/>
              <a:buChar char="v"/>
            </a:pPr>
            <a:r>
              <a:rPr lang="en-US" sz="4000" dirty="0">
                <a:solidFill>
                  <a:schemeClr val="bg1"/>
                </a:solidFill>
                <a:latin typeface="Garamond" panose="02020404030301010803" pitchFamily="18" charset="0"/>
              </a:rPr>
              <a:t>Learning </a:t>
            </a:r>
          </a:p>
          <a:p>
            <a:pPr marL="571500" indent="-571500" algn="ctr">
              <a:buFont typeface="Wingdings" pitchFamily="2" charset="2"/>
              <a:buChar char="v"/>
            </a:pPr>
            <a:r>
              <a:rPr lang="en-US" sz="4000" dirty="0">
                <a:solidFill>
                  <a:schemeClr val="bg1"/>
                </a:solidFill>
                <a:latin typeface="Garamond" panose="02020404030301010803" pitchFamily="18" charset="0"/>
              </a:rPr>
              <a:t>Investing </a:t>
            </a:r>
          </a:p>
          <a:p>
            <a:pPr marL="571500" indent="-571500" algn="ctr">
              <a:buFont typeface="Wingdings" pitchFamily="2" charset="2"/>
              <a:buChar char="v"/>
            </a:pPr>
            <a:r>
              <a:rPr lang="en-US" sz="4000" dirty="0">
                <a:solidFill>
                  <a:schemeClr val="bg1"/>
                </a:solidFill>
                <a:latin typeface="Garamond" panose="02020404030301010803" pitchFamily="18" charset="0"/>
              </a:rPr>
              <a:t>Community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email">
            <a:alphaModFix amt="81000"/>
            <a:extLst>
              <a:ext uri="{28A0092B-C50C-407E-A947-70E740481C1C}">
                <a14:useLocalDpi xmlns:a14="http://schemas.microsoft.com/office/drawing/2010/main"/>
              </a:ext>
            </a:extLst>
          </a:blip>
          <a:srcRect/>
          <a:stretch>
            <a:fillRect/>
          </a:stretch>
        </p:blipFill>
        <p:spPr>
          <a:xfrm>
            <a:off x="-9525" y="1758297"/>
            <a:ext cx="24387175" cy="2789238"/>
          </a:xfrm>
        </p:spPr>
      </p:pic>
      <p:sp>
        <p:nvSpPr>
          <p:cNvPr id="19" name="TextBox 18">
            <a:extLst>
              <a:ext uri="{FF2B5EF4-FFF2-40B4-BE49-F238E27FC236}">
                <a16:creationId xmlns:a16="http://schemas.microsoft.com/office/drawing/2014/main" id="{2257F642-A47C-314F-A0E0-7B27689B0331}"/>
              </a:ext>
            </a:extLst>
          </p:cNvPr>
          <p:cNvSpPr txBox="1"/>
          <p:nvPr/>
        </p:nvSpPr>
        <p:spPr>
          <a:xfrm>
            <a:off x="9153090" y="5043049"/>
            <a:ext cx="6142580"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Why Join QFS?</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9662135" y="6385417"/>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8" name="Rectangle 7">
            <a:extLst>
              <a:ext uri="{FF2B5EF4-FFF2-40B4-BE49-F238E27FC236}">
                <a16:creationId xmlns:a16="http://schemas.microsoft.com/office/drawing/2014/main" id="{335C3154-1104-2948-9DAD-B3902C790307}"/>
              </a:ext>
            </a:extLst>
          </p:cNvPr>
          <p:cNvSpPr/>
          <p:nvPr/>
        </p:nvSpPr>
        <p:spPr>
          <a:xfrm>
            <a:off x="1145365" y="6717375"/>
            <a:ext cx="6234673" cy="623330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8A487D6-5338-D441-B4CA-C27307B03263}"/>
              </a:ext>
            </a:extLst>
          </p:cNvPr>
          <p:cNvSpPr/>
          <p:nvPr/>
        </p:nvSpPr>
        <p:spPr>
          <a:xfrm>
            <a:off x="8934490" y="6717374"/>
            <a:ext cx="6234673" cy="623330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A1D3B92-A897-5B41-AB08-D74A2C1C6F63}"/>
              </a:ext>
            </a:extLst>
          </p:cNvPr>
          <p:cNvSpPr/>
          <p:nvPr/>
        </p:nvSpPr>
        <p:spPr>
          <a:xfrm>
            <a:off x="16670240" y="6712123"/>
            <a:ext cx="6234673" cy="623330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35FDA67-EF06-694F-B2AD-881607C9CB38}"/>
              </a:ext>
            </a:extLst>
          </p:cNvPr>
          <p:cNvSpPr txBox="1"/>
          <p:nvPr/>
        </p:nvSpPr>
        <p:spPr>
          <a:xfrm>
            <a:off x="3168972" y="6898504"/>
            <a:ext cx="2187458" cy="861774"/>
          </a:xfrm>
          <a:prstGeom prst="rect">
            <a:avLst/>
          </a:prstGeom>
          <a:noFill/>
        </p:spPr>
        <p:txBody>
          <a:bodyPr wrap="none" rtlCol="0">
            <a:spAutoFit/>
          </a:bodyPr>
          <a:lstStyle/>
          <a:p>
            <a:pPr algn="ctr"/>
            <a:r>
              <a:rPr lang="en-US" sz="5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Learn</a:t>
            </a:r>
          </a:p>
        </p:txBody>
      </p:sp>
      <p:sp>
        <p:nvSpPr>
          <p:cNvPr id="25" name="TextBox 24">
            <a:extLst>
              <a:ext uri="{FF2B5EF4-FFF2-40B4-BE49-F238E27FC236}">
                <a16:creationId xmlns:a16="http://schemas.microsoft.com/office/drawing/2014/main" id="{DE68A8B1-1862-3A47-828C-5EE0CC4047F0}"/>
              </a:ext>
            </a:extLst>
          </p:cNvPr>
          <p:cNvSpPr txBox="1"/>
          <p:nvPr/>
        </p:nvSpPr>
        <p:spPr>
          <a:xfrm>
            <a:off x="10719781" y="6903440"/>
            <a:ext cx="3009157" cy="861774"/>
          </a:xfrm>
          <a:prstGeom prst="rect">
            <a:avLst/>
          </a:prstGeom>
          <a:noFill/>
        </p:spPr>
        <p:txBody>
          <a:bodyPr wrap="none" rtlCol="0">
            <a:spAutoFit/>
          </a:bodyPr>
          <a:lstStyle/>
          <a:p>
            <a:pPr algn="ctr"/>
            <a:r>
              <a:rPr lang="en-US" sz="5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Practice</a:t>
            </a:r>
          </a:p>
        </p:txBody>
      </p:sp>
      <p:sp>
        <p:nvSpPr>
          <p:cNvPr id="26" name="TextBox 25">
            <a:extLst>
              <a:ext uri="{FF2B5EF4-FFF2-40B4-BE49-F238E27FC236}">
                <a16:creationId xmlns:a16="http://schemas.microsoft.com/office/drawing/2014/main" id="{9991746D-5CF3-034F-8D51-9F695F665676}"/>
              </a:ext>
            </a:extLst>
          </p:cNvPr>
          <p:cNvSpPr txBox="1"/>
          <p:nvPr/>
        </p:nvSpPr>
        <p:spPr>
          <a:xfrm>
            <a:off x="18347439" y="6898504"/>
            <a:ext cx="2880277" cy="861774"/>
          </a:xfrm>
          <a:prstGeom prst="rect">
            <a:avLst/>
          </a:prstGeom>
          <a:noFill/>
        </p:spPr>
        <p:txBody>
          <a:bodyPr wrap="none" rtlCol="0">
            <a:spAutoFit/>
          </a:bodyPr>
          <a:lstStyle/>
          <a:p>
            <a:pPr algn="ctr"/>
            <a:r>
              <a:rPr lang="en-US" sz="5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Explore</a:t>
            </a:r>
          </a:p>
        </p:txBody>
      </p:sp>
      <p:sp>
        <p:nvSpPr>
          <p:cNvPr id="2" name="TextBox 1"/>
          <p:cNvSpPr txBox="1"/>
          <p:nvPr/>
        </p:nvSpPr>
        <p:spPr>
          <a:xfrm>
            <a:off x="1290901" y="8025801"/>
            <a:ext cx="5943600" cy="4524315"/>
          </a:xfrm>
          <a:prstGeom prst="rect">
            <a:avLst/>
          </a:prstGeom>
          <a:noFill/>
        </p:spPr>
        <p:txBody>
          <a:bodyPr wrap="square" rtlCol="0">
            <a:spAutoFit/>
          </a:bodyPr>
          <a:lstStyle/>
          <a:p>
            <a:pPr marL="571500" indent="-571500">
              <a:buFont typeface="Arial" charset="0"/>
              <a:buChar char="•"/>
            </a:pPr>
            <a:r>
              <a:rPr lang="en-US" dirty="0">
                <a:solidFill>
                  <a:schemeClr val="tx2"/>
                </a:solidFill>
                <a:latin typeface="Garamond" charset="0"/>
                <a:ea typeface="Garamond" charset="0"/>
                <a:cs typeface="Garamond" charset="0"/>
              </a:rPr>
              <a:t>Learn different investing strategies across multiple assets (stocks, currencies, commodities, etc.)</a:t>
            </a:r>
          </a:p>
          <a:p>
            <a:pPr marL="571500" indent="-571500">
              <a:buFont typeface="Arial" charset="0"/>
              <a:buChar char="•"/>
            </a:pPr>
            <a:endParaRPr lang="en-US" dirty="0">
              <a:solidFill>
                <a:schemeClr val="tx2"/>
              </a:solidFill>
              <a:latin typeface="Garamond" charset="0"/>
              <a:ea typeface="Garamond" charset="0"/>
              <a:cs typeface="Garamond" charset="0"/>
            </a:endParaRPr>
          </a:p>
          <a:p>
            <a:pPr marL="571500" indent="-571500">
              <a:buFont typeface="Arial" charset="0"/>
              <a:buChar char="•"/>
            </a:pPr>
            <a:r>
              <a:rPr lang="en-US" dirty="0">
                <a:solidFill>
                  <a:schemeClr val="tx2"/>
                </a:solidFill>
                <a:latin typeface="Garamond" charset="0"/>
                <a:ea typeface="Garamond" charset="0"/>
                <a:cs typeface="Garamond" charset="0"/>
              </a:rPr>
              <a:t>Specifically dedicated to developing a strong grasp of financial knowledge</a:t>
            </a:r>
          </a:p>
        </p:txBody>
      </p:sp>
      <p:sp>
        <p:nvSpPr>
          <p:cNvPr id="21" name="TextBox 20"/>
          <p:cNvSpPr txBox="1"/>
          <p:nvPr/>
        </p:nvSpPr>
        <p:spPr>
          <a:xfrm>
            <a:off x="9080026" y="8025801"/>
            <a:ext cx="5943600" cy="4524315"/>
          </a:xfrm>
          <a:prstGeom prst="rect">
            <a:avLst/>
          </a:prstGeom>
          <a:noFill/>
        </p:spPr>
        <p:txBody>
          <a:bodyPr wrap="square" rtlCol="0">
            <a:spAutoFit/>
          </a:bodyPr>
          <a:lstStyle/>
          <a:p>
            <a:pPr marL="571500" indent="-571500">
              <a:buFont typeface="Arial" charset="0"/>
              <a:buChar char="•"/>
            </a:pPr>
            <a:r>
              <a:rPr lang="en-US" dirty="0">
                <a:solidFill>
                  <a:schemeClr val="tx2"/>
                </a:solidFill>
                <a:latin typeface="Garamond" charset="0"/>
                <a:ea typeface="Garamond" charset="0"/>
                <a:cs typeface="Garamond" charset="0"/>
              </a:rPr>
              <a:t>Gain hands-on experience and feedback in pitching and executing investment ideas</a:t>
            </a:r>
          </a:p>
          <a:p>
            <a:pPr marL="571500" indent="-571500">
              <a:buFont typeface="Arial" charset="0"/>
              <a:buChar char="•"/>
            </a:pPr>
            <a:endParaRPr lang="en-US" dirty="0">
              <a:solidFill>
                <a:schemeClr val="tx2"/>
              </a:solidFill>
              <a:latin typeface="Garamond" charset="0"/>
              <a:ea typeface="Garamond" charset="0"/>
              <a:cs typeface="Garamond" charset="0"/>
            </a:endParaRPr>
          </a:p>
          <a:p>
            <a:pPr marL="571500" indent="-571500">
              <a:buFont typeface="Arial" charset="0"/>
              <a:buChar char="•"/>
            </a:pPr>
            <a:r>
              <a:rPr lang="en-US" dirty="0">
                <a:solidFill>
                  <a:schemeClr val="tx2"/>
                </a:solidFill>
                <a:latin typeface="Garamond" charset="0"/>
                <a:ea typeface="Garamond" charset="0"/>
                <a:cs typeface="Garamond" charset="0"/>
              </a:rPr>
              <a:t>Get direct exposure to a wide variety of investing opportunities and career paths in the finance industry</a:t>
            </a:r>
          </a:p>
        </p:txBody>
      </p:sp>
      <p:sp>
        <p:nvSpPr>
          <p:cNvPr id="27" name="TextBox 26"/>
          <p:cNvSpPr txBox="1"/>
          <p:nvPr/>
        </p:nvSpPr>
        <p:spPr>
          <a:xfrm>
            <a:off x="16815776" y="8025801"/>
            <a:ext cx="5943600" cy="4524315"/>
          </a:xfrm>
          <a:prstGeom prst="rect">
            <a:avLst/>
          </a:prstGeom>
          <a:noFill/>
        </p:spPr>
        <p:txBody>
          <a:bodyPr wrap="square" rtlCol="0">
            <a:spAutoFit/>
          </a:bodyPr>
          <a:lstStyle/>
          <a:p>
            <a:pPr marL="571500" indent="-571500">
              <a:buFont typeface="Arial" charset="0"/>
              <a:buChar char="•"/>
            </a:pPr>
            <a:r>
              <a:rPr lang="en-US" dirty="0">
                <a:solidFill>
                  <a:schemeClr val="tx2"/>
                </a:solidFill>
                <a:latin typeface="Garamond" charset="0"/>
                <a:ea typeface="Garamond" charset="0"/>
                <a:cs typeface="Garamond" charset="0"/>
              </a:rPr>
              <a:t>Strong recruiting ties to a wide range of sell-side and buy-side financial jobs</a:t>
            </a:r>
          </a:p>
          <a:p>
            <a:pPr marL="571500" indent="-571500">
              <a:buFont typeface="Arial" charset="0"/>
              <a:buChar char="•"/>
            </a:pPr>
            <a:endParaRPr lang="en-US" dirty="0">
              <a:solidFill>
                <a:schemeClr val="tx2"/>
              </a:solidFill>
              <a:latin typeface="Garamond" charset="0"/>
              <a:ea typeface="Garamond" charset="0"/>
              <a:cs typeface="Garamond" charset="0"/>
            </a:endParaRPr>
          </a:p>
          <a:p>
            <a:pPr marL="571500" indent="-571500">
              <a:buFont typeface="Arial" charset="0"/>
              <a:buChar char="•"/>
            </a:pPr>
            <a:r>
              <a:rPr lang="en-US" dirty="0">
                <a:solidFill>
                  <a:schemeClr val="tx2"/>
                </a:solidFill>
                <a:latin typeface="Garamond" charset="0"/>
                <a:ea typeface="Garamond" charset="0"/>
                <a:cs typeface="Garamond" charset="0"/>
              </a:rPr>
              <a:t>Extensive alumni network across the financial industry, ranging from Investment Banking to hedge funds</a:t>
            </a:r>
          </a:p>
        </p:txBody>
      </p:sp>
    </p:spTree>
    <p:extLst>
      <p:ext uri="{BB962C8B-B14F-4D97-AF65-F5344CB8AC3E}">
        <p14:creationId xmlns:p14="http://schemas.microsoft.com/office/powerpoint/2010/main" val="50170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91979AA-9409-B849-9597-0E2873F79600}"/>
              </a:ext>
            </a:extLst>
          </p:cNvPr>
          <p:cNvPicPr>
            <a:picLocks noGrp="1" noChangeAspect="1"/>
          </p:cNvPicPr>
          <p:nvPr>
            <p:ph type="pic" sz="quarter" idx="13"/>
          </p:nvPr>
        </p:nvPicPr>
        <p:blipFill>
          <a:blip r:embed="rId3">
            <a:alphaModFix amt="57000"/>
            <a:extLst>
              <a:ext uri="{28A0092B-C50C-407E-A947-70E740481C1C}">
                <a14:useLocalDpi xmlns:a14="http://schemas.microsoft.com/office/drawing/2010/main"/>
              </a:ext>
            </a:extLst>
          </a:blip>
          <a:srcRect/>
          <a:stretch>
            <a:fillRect/>
          </a:stretch>
        </p:blipFill>
        <p:spPr>
          <a:xfrm>
            <a:off x="-1588" y="12095"/>
            <a:ext cx="24387174" cy="13716000"/>
          </a:xfrm>
        </p:spPr>
      </p:pic>
      <p:sp>
        <p:nvSpPr>
          <p:cNvPr id="9" name="Rectangle 8">
            <a:extLst>
              <a:ext uri="{FF2B5EF4-FFF2-40B4-BE49-F238E27FC236}">
                <a16:creationId xmlns:a16="http://schemas.microsoft.com/office/drawing/2014/main" id="{6B7A8F4D-D04F-CF4E-B1D4-90228F51A628}"/>
              </a:ext>
            </a:extLst>
          </p:cNvPr>
          <p:cNvSpPr/>
          <p:nvPr/>
        </p:nvSpPr>
        <p:spPr>
          <a:xfrm>
            <a:off x="3566159" y="2063394"/>
            <a:ext cx="17251680" cy="10302240"/>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D27F3F5-4A74-9545-9221-FEFE0037F552}"/>
              </a:ext>
            </a:extLst>
          </p:cNvPr>
          <p:cNvSpPr txBox="1"/>
          <p:nvPr/>
        </p:nvSpPr>
        <p:spPr>
          <a:xfrm>
            <a:off x="8856241" y="2966056"/>
            <a:ext cx="6736268" cy="1015663"/>
          </a:xfrm>
          <a:prstGeom prst="rect">
            <a:avLst/>
          </a:prstGeom>
          <a:noFill/>
        </p:spPr>
        <p:txBody>
          <a:bodyPr wrap="none" rtlCol="0">
            <a:spAutoFit/>
          </a:bodyPr>
          <a:lstStyle/>
          <a:p>
            <a:pPr algn="ctr"/>
            <a:r>
              <a:rPr lang="en-US" sz="6000" b="1" spc="600" dirty="0">
                <a:solidFill>
                  <a:srgbClr val="000000"/>
                </a:solidFill>
                <a:latin typeface="Garamond" panose="02020404030301010803" pitchFamily="18" charset="0"/>
                <a:ea typeface="Verdana" panose="020B0604030504040204" pitchFamily="34" charset="0"/>
                <a:cs typeface="Calibri" panose="020F0502020204030204" pitchFamily="34" charset="0"/>
              </a:rPr>
              <a:t>Alumni Network</a:t>
            </a:r>
          </a:p>
        </p:txBody>
      </p:sp>
      <p:cxnSp>
        <p:nvCxnSpPr>
          <p:cNvPr id="10" name="Straight Connector 9">
            <a:extLst>
              <a:ext uri="{FF2B5EF4-FFF2-40B4-BE49-F238E27FC236}">
                <a16:creationId xmlns:a16="http://schemas.microsoft.com/office/drawing/2014/main" id="{DADFB479-92D8-F74D-AB10-9400C97B178B}"/>
              </a:ext>
            </a:extLst>
          </p:cNvPr>
          <p:cNvCxnSpPr/>
          <p:nvPr/>
        </p:nvCxnSpPr>
        <p:spPr>
          <a:xfrm>
            <a:off x="9662134" y="4308424"/>
            <a:ext cx="5124450" cy="0"/>
          </a:xfrm>
          <a:prstGeom prst="line">
            <a:avLst/>
          </a:prstGeom>
          <a:ln w="25400">
            <a:solidFill>
              <a:srgbClr val="000000"/>
            </a:solidFill>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98766" y="265074"/>
            <a:ext cx="3267393" cy="1045566"/>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7463" y="6858000"/>
            <a:ext cx="3549121" cy="887280"/>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4909" y="5484292"/>
            <a:ext cx="1339686" cy="1339686"/>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0237" y="8667154"/>
            <a:ext cx="2860180" cy="1241027"/>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23720" y="8837264"/>
            <a:ext cx="2130170" cy="1198220"/>
          </a:xfrm>
          <a:prstGeom prst="rect">
            <a:avLst/>
          </a:prstGeom>
        </p:spPr>
      </p:pic>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14239" y="5713330"/>
            <a:ext cx="3134102" cy="1039288"/>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30919" y="5834306"/>
            <a:ext cx="1783680" cy="653552"/>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827616" y="6837469"/>
            <a:ext cx="2835973" cy="885276"/>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83633" y="9199337"/>
            <a:ext cx="2025412" cy="381347"/>
          </a:xfrm>
          <a:prstGeom prst="rect">
            <a:avLst/>
          </a:prstGeom>
        </p:spPr>
      </p:pic>
      <p:pic>
        <p:nvPicPr>
          <p:cNvPr id="20" name="Picture 19"/>
          <p:cNvPicPr>
            <a:picLocks noChangeAspect="1"/>
          </p:cNvPicPr>
          <p:nvPr/>
        </p:nvPicPr>
        <p:blipFill rotWithShape="1">
          <a:blip r:embed="rId13" cstate="email">
            <a:extLst>
              <a:ext uri="{28A0092B-C50C-407E-A947-70E740481C1C}">
                <a14:useLocalDpi xmlns:a14="http://schemas.microsoft.com/office/drawing/2010/main"/>
              </a:ext>
            </a:extLst>
          </a:blip>
          <a:srcRect r="-3154"/>
          <a:stretch/>
        </p:blipFill>
        <p:spPr>
          <a:xfrm>
            <a:off x="7381807" y="7809609"/>
            <a:ext cx="1813636" cy="751585"/>
          </a:xfrm>
          <a:prstGeom prst="rect">
            <a:avLst/>
          </a:prstGeom>
        </p:spPr>
      </p:pic>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99240" y="9901204"/>
            <a:ext cx="2880550" cy="648124"/>
          </a:xfrm>
          <a:prstGeom prst="rect">
            <a:avLst/>
          </a:prstGeom>
        </p:spPr>
      </p:pic>
      <p:pic>
        <p:nvPicPr>
          <p:cNvPr id="23" name="Picture 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431879" y="10035484"/>
            <a:ext cx="3129294" cy="515189"/>
          </a:xfrm>
          <a:prstGeom prst="rect">
            <a:avLst/>
          </a:prstGeom>
        </p:spPr>
      </p:pic>
      <p:pic>
        <p:nvPicPr>
          <p:cNvPr id="24" name="Picture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255287" y="7967416"/>
            <a:ext cx="2430653" cy="543099"/>
          </a:xfrm>
          <a:prstGeom prst="rect">
            <a:avLst/>
          </a:prstGeom>
        </p:spPr>
      </p:pic>
      <p:pic>
        <p:nvPicPr>
          <p:cNvPr id="26" name="Picture 25"/>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100000" l="1000" r="98000">
                        <a14:foregroundMark x1="6250" y1="45301" x2="6250" y2="45301"/>
                        <a14:foregroundMark x1="11250" y1="47470" x2="11250" y2="47470"/>
                        <a14:foregroundMark x1="16917" y1="48434" x2="16917" y2="48434"/>
                        <a14:foregroundMark x1="19583" y1="44578" x2="19583" y2="44578"/>
                        <a14:foregroundMark x1="27917" y1="49157" x2="27917" y2="49157"/>
                        <a14:foregroundMark x1="32583" y1="51325" x2="32583" y2="51325"/>
                        <a14:foregroundMark x1="36500" y1="47470" x2="36500" y2="47470"/>
                        <a14:foregroundMark x1="43583" y1="47470" x2="43583" y2="47470"/>
                        <a14:foregroundMark x1="84000" y1="37108" x2="84000" y2="37108"/>
                        <a14:foregroundMark x1="87917" y1="46024" x2="87917" y2="46024"/>
                        <a14:foregroundMark x1="85333" y1="25783" x2="85333" y2="25783"/>
                        <a14:foregroundMark x1="88417" y1="23373" x2="88417" y2="23373"/>
                        <a14:foregroundMark x1="79333" y1="33976" x2="79333" y2="33976"/>
                        <a14:foregroundMark x1="75667" y1="30120" x2="75667" y2="30120"/>
                        <a14:foregroundMark x1="51083" y1="49880" x2="51083" y2="49880"/>
                        <a14:foregroundMark x1="56583" y1="49880" x2="56583" y2="49880"/>
                        <a14:foregroundMark x1="61333" y1="49880" x2="61333" y2="49880"/>
                        <a14:foregroundMark x1="64667" y1="52048" x2="64667" y2="52048"/>
                        <a14:foregroundMark x1="69083" y1="52048" x2="69083" y2="52048"/>
                        <a14:foregroundMark x1="61000" y1="33976" x2="61000" y2="33976"/>
                        <a14:foregroundMark x1="58917" y1="71807" x2="58917" y2="71807"/>
                        <a14:foregroundMark x1="51417" y1="73253" x2="51417" y2="73253"/>
                        <a14:foregroundMark x1="48500" y1="74699" x2="48500" y2="74699"/>
                        <a14:foregroundMark x1="43000" y1="77108" x2="43000" y2="77108"/>
                        <a14:foregroundMark x1="37583" y1="80000" x2="37583" y2="80000"/>
                        <a14:foregroundMark x1="30000" y1="79277" x2="30000" y2="79277"/>
                        <a14:foregroundMark x1="27083" y1="80723" x2="27083" y2="80723"/>
                        <a14:foregroundMark x1="25000" y1="80723" x2="25000" y2="80723"/>
                        <a14:foregroundMark x1="20083" y1="80000" x2="20083" y2="80000"/>
                        <a14:foregroundMark x1="15917" y1="79277" x2="15917" y2="79277"/>
                        <a14:foregroundMark x1="12000" y1="83133" x2="12000" y2="83133"/>
                        <a14:foregroundMark x1="24250" y1="63373" x2="24250" y2="63373"/>
                        <a14:foregroundMark x1="35500" y1="70120" x2="35500" y2="70120"/>
                      </a14:backgroundRemoval>
                    </a14:imgEffect>
                  </a14:imgLayer>
                </a14:imgProps>
              </a:ext>
              <a:ext uri="{28A0092B-C50C-407E-A947-70E740481C1C}">
                <a14:useLocalDpi xmlns:a14="http://schemas.microsoft.com/office/drawing/2010/main"/>
              </a:ext>
            </a:extLst>
          </a:blip>
          <a:srcRect/>
          <a:stretch/>
        </p:blipFill>
        <p:spPr>
          <a:xfrm>
            <a:off x="4699240" y="7867022"/>
            <a:ext cx="2530087" cy="874726"/>
          </a:xfrm>
          <a:prstGeom prst="rect">
            <a:avLst/>
          </a:prstGeom>
        </p:spPr>
      </p:pic>
      <p:sp>
        <p:nvSpPr>
          <p:cNvPr id="28" name="Rectangle 27">
            <a:extLst>
              <a:ext uri="{FF2B5EF4-FFF2-40B4-BE49-F238E27FC236}">
                <a16:creationId xmlns:a16="http://schemas.microsoft.com/office/drawing/2014/main" id="{335C3154-1104-2948-9DAD-B3902C790307}"/>
              </a:ext>
            </a:extLst>
          </p:cNvPr>
          <p:cNvSpPr/>
          <p:nvPr/>
        </p:nvSpPr>
        <p:spPr>
          <a:xfrm>
            <a:off x="4315265" y="4953821"/>
            <a:ext cx="7567340" cy="663100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35C3154-1104-2948-9DAD-B3902C790307}"/>
              </a:ext>
            </a:extLst>
          </p:cNvPr>
          <p:cNvSpPr/>
          <p:nvPr/>
        </p:nvSpPr>
        <p:spPr>
          <a:xfrm>
            <a:off x="12405836" y="4953821"/>
            <a:ext cx="7567340" cy="6631003"/>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D27F3F5-4A74-9545-9221-FEFE0037F552}"/>
              </a:ext>
            </a:extLst>
          </p:cNvPr>
          <p:cNvSpPr txBox="1"/>
          <p:nvPr/>
        </p:nvSpPr>
        <p:spPr>
          <a:xfrm>
            <a:off x="6845226" y="4616294"/>
            <a:ext cx="2507418" cy="707886"/>
          </a:xfrm>
          <a:prstGeom prst="rect">
            <a:avLst/>
          </a:prstGeom>
          <a:solidFill>
            <a:schemeClr val="bg1"/>
          </a:solidFill>
          <a:ln>
            <a:solidFill>
              <a:srgbClr val="000000"/>
            </a:solidFill>
          </a:ln>
        </p:spPr>
        <p:txBody>
          <a:bodyPr wrap="none" rtlCol="0">
            <a:spAutoFit/>
          </a:bodyPr>
          <a:lstStyle/>
          <a:p>
            <a:pPr algn="ctr"/>
            <a:r>
              <a:rPr lang="en-US" sz="4000" b="1" spc="600" dirty="0">
                <a:solidFill>
                  <a:srgbClr val="000000"/>
                </a:solidFill>
                <a:latin typeface="Garamond" panose="02020404030301010803" pitchFamily="18" charset="0"/>
                <a:ea typeface="Verdana" panose="020B0604030504040204" pitchFamily="34" charset="0"/>
                <a:cs typeface="Calibri" panose="020F0502020204030204" pitchFamily="34" charset="0"/>
              </a:rPr>
              <a:t>IB/S&amp;T</a:t>
            </a:r>
          </a:p>
        </p:txBody>
      </p:sp>
      <p:sp>
        <p:nvSpPr>
          <p:cNvPr id="12" name="TextBox 11">
            <a:extLst>
              <a:ext uri="{FF2B5EF4-FFF2-40B4-BE49-F238E27FC236}">
                <a16:creationId xmlns:a16="http://schemas.microsoft.com/office/drawing/2014/main" id="{0D27F3F5-4A74-9545-9221-FEFE0037F552}"/>
              </a:ext>
            </a:extLst>
          </p:cNvPr>
          <p:cNvSpPr txBox="1"/>
          <p:nvPr/>
        </p:nvSpPr>
        <p:spPr>
          <a:xfrm>
            <a:off x="14802748" y="4616294"/>
            <a:ext cx="2773516" cy="707886"/>
          </a:xfrm>
          <a:prstGeom prst="rect">
            <a:avLst/>
          </a:prstGeom>
          <a:solidFill>
            <a:srgbClr val="F6F8FC"/>
          </a:solidFill>
          <a:ln>
            <a:solidFill>
              <a:srgbClr val="000000"/>
            </a:solidFill>
          </a:ln>
        </p:spPr>
        <p:txBody>
          <a:bodyPr wrap="none" rtlCol="0">
            <a:spAutoFit/>
          </a:bodyPr>
          <a:lstStyle/>
          <a:p>
            <a:pPr algn="ctr"/>
            <a:r>
              <a:rPr lang="en-US" sz="4000" b="1" spc="600" dirty="0">
                <a:solidFill>
                  <a:srgbClr val="000000"/>
                </a:solidFill>
                <a:latin typeface="Garamond" panose="02020404030301010803" pitchFamily="18" charset="0"/>
                <a:ea typeface="Verdana" panose="020B0604030504040204" pitchFamily="34" charset="0"/>
                <a:cs typeface="Calibri" panose="020F0502020204030204" pitchFamily="34" charset="0"/>
              </a:rPr>
              <a:t>Buy-Side</a:t>
            </a:r>
          </a:p>
        </p:txBody>
      </p:sp>
      <p:pic>
        <p:nvPicPr>
          <p:cNvPr id="32" name="Picture 3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738580" y="5673860"/>
            <a:ext cx="1969763" cy="919619"/>
          </a:xfrm>
          <a:prstGeom prst="rect">
            <a:avLst/>
          </a:prstGeom>
        </p:spPr>
      </p:pic>
      <p:pic>
        <p:nvPicPr>
          <p:cNvPr id="33" name="Picture 32"/>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0" b="98291" l="0" r="100000">
                        <a14:foregroundMark x1="12167" y1="64103" x2="12167" y2="64103"/>
                        <a14:foregroundMark x1="22667" y1="58120" x2="22667" y2="58120"/>
                        <a14:foregroundMark x1="35667" y1="71795" x2="35667" y2="71795"/>
                        <a14:foregroundMark x1="42500" y1="71795" x2="42500" y2="71795"/>
                        <a14:foregroundMark x1="53500" y1="66667" x2="53500" y2="66667"/>
                        <a14:foregroundMark x1="65500" y1="66667" x2="65500" y2="66667"/>
                        <a14:foregroundMark x1="76833" y1="69231" x2="76833" y2="69231"/>
                        <a14:foregroundMark x1="86333" y1="64103" x2="86333" y2="64103"/>
                        <a14:backgroundMark x1="6000" y1="36752" x2="6000" y2="36752"/>
                      </a14:backgroundRemoval>
                    </a14:imgEffect>
                  </a14:imgLayer>
                </a14:imgProps>
              </a:ext>
              <a:ext uri="{28A0092B-C50C-407E-A947-70E740481C1C}">
                <a14:useLocalDpi xmlns:a14="http://schemas.microsoft.com/office/drawing/2010/main"/>
              </a:ext>
            </a:extLst>
          </a:blip>
          <a:srcRect/>
          <a:stretch/>
        </p:blipFill>
        <p:spPr>
          <a:xfrm>
            <a:off x="15053593" y="5913405"/>
            <a:ext cx="2528524" cy="495353"/>
          </a:xfrm>
          <a:prstGeom prst="rect">
            <a:avLst/>
          </a:prstGeom>
        </p:spPr>
      </p:pic>
      <p:pic>
        <p:nvPicPr>
          <p:cNvPr id="34" name="Picture 3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5011562" y="7095183"/>
            <a:ext cx="2612585" cy="628781"/>
          </a:xfrm>
          <a:prstGeom prst="rect">
            <a:avLst/>
          </a:prstGeom>
        </p:spPr>
      </p:pic>
      <p:pic>
        <p:nvPicPr>
          <p:cNvPr id="35" name="Picture 34"/>
          <p:cNvPicPr>
            <a:picLocks noChangeAspect="1"/>
          </p:cNvPicPr>
          <p:nvPr/>
        </p:nvPicPr>
        <p:blipFill rotWithShape="1">
          <a:blip r:embed="rId23">
            <a:extLst>
              <a:ext uri="{28A0092B-C50C-407E-A947-70E740481C1C}">
                <a14:useLocalDpi xmlns:a14="http://schemas.microsoft.com/office/drawing/2010/main"/>
              </a:ext>
            </a:extLst>
          </a:blip>
          <a:srcRect/>
          <a:stretch/>
        </p:blipFill>
        <p:spPr>
          <a:xfrm>
            <a:off x="17718903" y="7052180"/>
            <a:ext cx="2133901" cy="776567"/>
          </a:xfrm>
          <a:prstGeom prst="rect">
            <a:avLst/>
          </a:prstGeom>
        </p:spPr>
      </p:pic>
      <p:pic>
        <p:nvPicPr>
          <p:cNvPr id="38" name="Picture 37"/>
          <p:cNvPicPr>
            <a:picLocks noChangeAspect="1"/>
          </p:cNvPicPr>
          <p:nvPr/>
        </p:nvPicPr>
        <p:blipFill>
          <a:blip r:embed="rId24" cstate="email">
            <a:extLst>
              <a:ext uri="{BEBA8EAE-BF5A-486C-A8C5-ECC9F3942E4B}">
                <a14:imgProps xmlns:a14="http://schemas.microsoft.com/office/drawing/2010/main">
                  <a14:imgLayer r:embed="rId25">
                    <a14:imgEffect>
                      <a14:backgroundRemoval t="0" b="100000" l="0" r="100000">
                        <a14:foregroundMark x1="19097" y1="17857" x2="19097" y2="17857"/>
                        <a14:foregroundMark x1="6160" y1="65000" x2="6160" y2="65000"/>
                        <a14:foregroundMark x1="22177" y1="85000" x2="22177" y2="85000"/>
                        <a14:foregroundMark x1="4723" y1="16429" x2="4723" y2="16429"/>
                        <a14:foregroundMark x1="37577" y1="42857" x2="37577" y2="42857"/>
                        <a14:foregroundMark x1="47844" y1="50000" x2="47844" y2="50000"/>
                        <a14:foregroundMark x1="74743" y1="51429" x2="74743" y2="51429"/>
                        <a14:foregroundMark x1="85421" y1="53571" x2="85421" y2="53571"/>
                        <a14:foregroundMark x1="90349" y1="58571" x2="90349" y2="58571"/>
                        <a14:foregroundMark x1="67967" y1="65000" x2="67967" y2="65000"/>
                        <a14:backgroundMark x1="64271" y1="63571" x2="64271" y2="63571"/>
                      </a14:backgroundRemoval>
                    </a14:imgEffect>
                  </a14:imgLayer>
                </a14:imgProps>
              </a:ext>
              <a:ext uri="{28A0092B-C50C-407E-A947-70E740481C1C}">
                <a14:useLocalDpi xmlns:a14="http://schemas.microsoft.com/office/drawing/2010/main"/>
              </a:ext>
            </a:extLst>
          </a:blip>
          <a:stretch>
            <a:fillRect/>
          </a:stretch>
        </p:blipFill>
        <p:spPr>
          <a:xfrm>
            <a:off x="15555004" y="8462492"/>
            <a:ext cx="2000537" cy="575103"/>
          </a:xfrm>
          <a:prstGeom prst="rect">
            <a:avLst/>
          </a:prstGeom>
        </p:spPr>
      </p:pic>
      <p:pic>
        <p:nvPicPr>
          <p:cNvPr id="39" name="Picture 38"/>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6776252" y="9514123"/>
            <a:ext cx="2753525" cy="774161"/>
          </a:xfrm>
          <a:prstGeom prst="rect">
            <a:avLst/>
          </a:prstGeom>
        </p:spPr>
      </p:pic>
      <p:pic>
        <p:nvPicPr>
          <p:cNvPr id="40" name="Picture 3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951863" y="9538611"/>
            <a:ext cx="3047356" cy="567327"/>
          </a:xfrm>
          <a:prstGeom prst="rect">
            <a:avLst/>
          </a:prstGeom>
        </p:spPr>
      </p:pic>
      <p:pic>
        <p:nvPicPr>
          <p:cNvPr id="41" name="Picture 40"/>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7838174" y="5816741"/>
            <a:ext cx="1881273" cy="590837"/>
          </a:xfrm>
          <a:prstGeom prst="rect">
            <a:avLst/>
          </a:prstGeom>
        </p:spPr>
      </p:pic>
      <p:pic>
        <p:nvPicPr>
          <p:cNvPr id="42" name="Picture 4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2782739" y="10482315"/>
            <a:ext cx="3049542" cy="862174"/>
          </a:xfrm>
          <a:prstGeom prst="rect">
            <a:avLst/>
          </a:prstGeom>
        </p:spPr>
      </p:pic>
      <p:pic>
        <p:nvPicPr>
          <p:cNvPr id="43" name="Picture 42"/>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2782739" y="7072896"/>
            <a:ext cx="2020009" cy="792222"/>
          </a:xfrm>
          <a:prstGeom prst="rect">
            <a:avLst/>
          </a:prstGeom>
        </p:spPr>
      </p:pic>
      <p:pic>
        <p:nvPicPr>
          <p:cNvPr id="44" name="Picture 43"/>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2931227" y="8579810"/>
            <a:ext cx="1777117" cy="426508"/>
          </a:xfrm>
          <a:prstGeom prst="rect">
            <a:avLst/>
          </a:prstGeom>
        </p:spPr>
      </p:pic>
      <p:pic>
        <p:nvPicPr>
          <p:cNvPr id="46" name="Picture 45"/>
          <p:cNvPicPr>
            <a:picLocks noChangeAspect="1"/>
          </p:cNvPicPr>
          <p:nvPr/>
        </p:nvPicPr>
        <p:blipFill>
          <a:blip r:embed="rId32" cstate="email">
            <a:extLst>
              <a:ext uri="{BEBA8EAE-BF5A-486C-A8C5-ECC9F3942E4B}">
                <a14:imgProps xmlns:a14="http://schemas.microsoft.com/office/drawing/2010/main">
                  <a14:imgLayer r:embed="rId33">
                    <a14:imgEffect>
                      <a14:backgroundRemoval t="0" b="100000" l="0" r="100000">
                        <a14:foregroundMark x1="16000" y1="27333" x2="16000" y2="27333"/>
                        <a14:foregroundMark x1="25333" y1="31667" x2="25333" y2="31667"/>
                        <a14:foregroundMark x1="35333" y1="28667" x2="35333" y2="28667"/>
                        <a14:foregroundMark x1="47000" y1="25333" x2="47000" y2="25333"/>
                        <a14:foregroundMark x1="57000" y1="26333" x2="57000" y2="26333"/>
                        <a14:foregroundMark x1="73333" y1="29667" x2="73333" y2="29667"/>
                        <a14:foregroundMark x1="80000" y1="28000" x2="80000" y2="28000"/>
                        <a14:foregroundMark x1="69333" y1="16667" x2="69333" y2="16667"/>
                        <a14:foregroundMark x1="56000" y1="38000" x2="56000" y2="38000"/>
                        <a14:foregroundMark x1="36333" y1="51000" x2="36333" y2="51000"/>
                        <a14:foregroundMark x1="45333" y1="51000" x2="45333" y2="51000"/>
                        <a14:foregroundMark x1="57000" y1="52000" x2="57000" y2="52000"/>
                        <a14:foregroundMark x1="68667" y1="54667" x2="68667" y2="54667"/>
                        <a14:foregroundMark x1="69667" y1="59667" x2="69667" y2="59667"/>
                        <a14:foregroundMark x1="63667" y1="61000" x2="63667" y2="61000"/>
                        <a14:foregroundMark x1="37000" y1="72667" x2="37000" y2="72667"/>
                        <a14:foregroundMark x1="42000" y1="73667" x2="42000" y2="73667"/>
                        <a14:foregroundMark x1="52000" y1="73667" x2="52000" y2="73667"/>
                        <a14:foregroundMark x1="63000" y1="76667" x2="63000" y2="76667"/>
                        <a14:foregroundMark x1="63000" y1="83333" x2="63000" y2="83333"/>
                      </a14:backgroundRemoval>
                    </a14:imgEffect>
                  </a14:imgLayer>
                </a14:imgProps>
              </a:ext>
              <a:ext uri="{28A0092B-C50C-407E-A947-70E740481C1C}">
                <a14:useLocalDpi xmlns:a14="http://schemas.microsoft.com/office/drawing/2010/main"/>
              </a:ext>
            </a:extLst>
          </a:blip>
          <a:stretch>
            <a:fillRect/>
          </a:stretch>
        </p:blipFill>
        <p:spPr>
          <a:xfrm>
            <a:off x="18232227" y="8024108"/>
            <a:ext cx="1129246" cy="1129246"/>
          </a:xfrm>
          <a:prstGeom prst="rect">
            <a:avLst/>
          </a:prstGeom>
        </p:spPr>
      </p:pic>
      <p:pic>
        <p:nvPicPr>
          <p:cNvPr id="1028" name="Picture 4" descr="Image result for moelis png"/>
          <p:cNvPicPr>
            <a:picLocks noChangeAspect="1" noChangeArrowheads="1"/>
          </p:cNvPicPr>
          <p:nvPr/>
        </p:nvPicPr>
        <p:blipFill rotWithShape="1">
          <a:blip r:embed="rId34" cstate="email">
            <a:extLst>
              <a:ext uri="{28A0092B-C50C-407E-A947-70E740481C1C}">
                <a14:useLocalDpi xmlns:a14="http://schemas.microsoft.com/office/drawing/2010/main"/>
              </a:ext>
            </a:extLst>
          </a:blip>
          <a:srcRect/>
          <a:stretch/>
        </p:blipFill>
        <p:spPr bwMode="auto">
          <a:xfrm>
            <a:off x="5010523" y="10939342"/>
            <a:ext cx="5903496" cy="4207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arburg Pincus Logo PNG Transparent &amp; SVG Vector - Freebie Supply">
            <a:extLst>
              <a:ext uri="{FF2B5EF4-FFF2-40B4-BE49-F238E27FC236}">
                <a16:creationId xmlns:a16="http://schemas.microsoft.com/office/drawing/2014/main" id="{CB4DBE73-0D4D-46C8-9E0C-DA82D3338E14}"/>
              </a:ext>
            </a:extLst>
          </p:cNvPr>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6689930" y="9543403"/>
            <a:ext cx="2740863" cy="274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B0C08A-0FFD-F143-A487-F305841FC576}"/>
              </a:ext>
            </a:extLst>
          </p:cNvPr>
          <p:cNvPicPr>
            <a:picLocks noGrp="1" noChangeAspect="1"/>
          </p:cNvPicPr>
          <p:nvPr>
            <p:ph type="pic" sz="quarter" idx="13"/>
          </p:nvPr>
        </p:nvPicPr>
        <p:blipFill>
          <a:blip r:embed="rId3">
            <a:alphaModFix amt="72000"/>
            <a:extLst>
              <a:ext uri="{28A0092B-C50C-407E-A947-70E740481C1C}">
                <a14:useLocalDpi xmlns:a14="http://schemas.microsoft.com/office/drawing/2010/main"/>
              </a:ext>
            </a:extLst>
          </a:blip>
          <a:srcRect/>
          <a:stretch>
            <a:fillRect/>
          </a:stretch>
        </p:blipFill>
        <p:spPr>
          <a:xfrm>
            <a:off x="4" y="-62346"/>
            <a:ext cx="24387174" cy="13716000"/>
          </a:xfrm>
        </p:spPr>
      </p:pic>
      <p:sp>
        <p:nvSpPr>
          <p:cNvPr id="9" name="Rectangle 8">
            <a:extLst>
              <a:ext uri="{FF2B5EF4-FFF2-40B4-BE49-F238E27FC236}">
                <a16:creationId xmlns:a16="http://schemas.microsoft.com/office/drawing/2014/main" id="{6B7A8F4D-D04F-CF4E-B1D4-90228F51A628}"/>
              </a:ext>
            </a:extLst>
          </p:cNvPr>
          <p:cNvSpPr/>
          <p:nvPr/>
        </p:nvSpPr>
        <p:spPr>
          <a:xfrm>
            <a:off x="0" y="-327420"/>
            <a:ext cx="24387167" cy="1404342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D27F3F5-4A74-9545-9221-FEFE0037F552}"/>
              </a:ext>
            </a:extLst>
          </p:cNvPr>
          <p:cNvSpPr txBox="1"/>
          <p:nvPr/>
        </p:nvSpPr>
        <p:spPr>
          <a:xfrm>
            <a:off x="7966325" y="527656"/>
            <a:ext cx="8516114"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Our Executive Board</a:t>
            </a:r>
          </a:p>
        </p:txBody>
      </p:sp>
      <p:cxnSp>
        <p:nvCxnSpPr>
          <p:cNvPr id="10" name="Straight Connector 9">
            <a:extLst>
              <a:ext uri="{FF2B5EF4-FFF2-40B4-BE49-F238E27FC236}">
                <a16:creationId xmlns:a16="http://schemas.microsoft.com/office/drawing/2014/main" id="{DADFB479-92D8-F74D-AB10-9400C97B178B}"/>
              </a:ext>
            </a:extLst>
          </p:cNvPr>
          <p:cNvCxnSpPr/>
          <p:nvPr/>
        </p:nvCxnSpPr>
        <p:spPr>
          <a:xfrm>
            <a:off x="9662134" y="1870024"/>
            <a:ext cx="5124450" cy="0"/>
          </a:xfrm>
          <a:prstGeom prst="line">
            <a:avLst/>
          </a:prstGeom>
          <a:ln w="25400">
            <a:solidFill>
              <a:srgbClr val="000000"/>
            </a:solidFill>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98766" y="265074"/>
            <a:ext cx="3267393" cy="1045566"/>
          </a:xfrm>
          <a:prstGeom prst="rect">
            <a:avLst/>
          </a:prstGeom>
        </p:spPr>
      </p:pic>
      <p:sp>
        <p:nvSpPr>
          <p:cNvPr id="12" name="TextBox 11">
            <a:extLst>
              <a:ext uri="{FF2B5EF4-FFF2-40B4-BE49-F238E27FC236}">
                <a16:creationId xmlns:a16="http://schemas.microsoft.com/office/drawing/2014/main" id="{84F6A3D8-AC3F-7E46-BBD4-6E5828205D7C}"/>
              </a:ext>
            </a:extLst>
          </p:cNvPr>
          <p:cNvSpPr txBox="1"/>
          <p:nvPr/>
        </p:nvSpPr>
        <p:spPr>
          <a:xfrm>
            <a:off x="6724564" y="6271761"/>
            <a:ext cx="5403719"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Alex Poon</a:t>
            </a:r>
          </a:p>
          <a:p>
            <a:pPr algn="ctr"/>
            <a:r>
              <a:rPr lang="en-US" sz="3000" dirty="0">
                <a:solidFill>
                  <a:schemeClr val="tx2">
                    <a:lumMod val="50000"/>
                  </a:schemeClr>
                </a:solidFill>
                <a:latin typeface="Garamond" panose="02020404030301010803" pitchFamily="18" charset="0"/>
              </a:rPr>
              <a:t>Vice-President</a:t>
            </a:r>
          </a:p>
        </p:txBody>
      </p:sp>
      <p:sp>
        <p:nvSpPr>
          <p:cNvPr id="20" name="TextBox 19">
            <a:extLst>
              <a:ext uri="{FF2B5EF4-FFF2-40B4-BE49-F238E27FC236}">
                <a16:creationId xmlns:a16="http://schemas.microsoft.com/office/drawing/2014/main" id="{08EFAF17-BA7B-0748-8528-D8FEC89283BF}"/>
              </a:ext>
            </a:extLst>
          </p:cNvPr>
          <p:cNvSpPr txBox="1"/>
          <p:nvPr/>
        </p:nvSpPr>
        <p:spPr>
          <a:xfrm>
            <a:off x="2362405" y="6271761"/>
            <a:ext cx="5403719"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Ram Ramanathan</a:t>
            </a:r>
          </a:p>
          <a:p>
            <a:pPr algn="ctr"/>
            <a:r>
              <a:rPr lang="en-US" sz="3000" dirty="0">
                <a:solidFill>
                  <a:schemeClr val="tx2">
                    <a:lumMod val="50000"/>
                  </a:schemeClr>
                </a:solidFill>
                <a:latin typeface="Garamond" panose="02020404030301010803" pitchFamily="18" charset="0"/>
              </a:rPr>
              <a:t>President</a:t>
            </a:r>
          </a:p>
        </p:txBody>
      </p:sp>
      <p:sp>
        <p:nvSpPr>
          <p:cNvPr id="21" name="TextBox 20">
            <a:extLst>
              <a:ext uri="{FF2B5EF4-FFF2-40B4-BE49-F238E27FC236}">
                <a16:creationId xmlns:a16="http://schemas.microsoft.com/office/drawing/2014/main" id="{F645EA6F-A262-A842-BC2B-EA9BEEF7720A}"/>
              </a:ext>
            </a:extLst>
          </p:cNvPr>
          <p:cNvSpPr txBox="1"/>
          <p:nvPr/>
        </p:nvSpPr>
        <p:spPr>
          <a:xfrm>
            <a:off x="11410655" y="6271761"/>
            <a:ext cx="5403719"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Connor Sheehy</a:t>
            </a:r>
          </a:p>
          <a:p>
            <a:pPr algn="ctr"/>
            <a:r>
              <a:rPr lang="en-US" sz="3000" dirty="0">
                <a:solidFill>
                  <a:schemeClr val="tx2">
                    <a:lumMod val="50000"/>
                  </a:schemeClr>
                </a:solidFill>
                <a:latin typeface="Garamond" panose="02020404030301010803" pitchFamily="18" charset="0"/>
              </a:rPr>
              <a:t>Co - Head of Portfolios</a:t>
            </a:r>
          </a:p>
        </p:txBody>
      </p:sp>
      <p:sp>
        <p:nvSpPr>
          <p:cNvPr id="32" name="TextBox 31">
            <a:extLst>
              <a:ext uri="{FF2B5EF4-FFF2-40B4-BE49-F238E27FC236}">
                <a16:creationId xmlns:a16="http://schemas.microsoft.com/office/drawing/2014/main" id="{E9F6E26F-9723-F24F-B125-ED4FDCE159B2}"/>
              </a:ext>
            </a:extLst>
          </p:cNvPr>
          <p:cNvSpPr txBox="1"/>
          <p:nvPr/>
        </p:nvSpPr>
        <p:spPr>
          <a:xfrm>
            <a:off x="2910949" y="10514824"/>
            <a:ext cx="4306632"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Jessica Wu</a:t>
            </a:r>
          </a:p>
          <a:p>
            <a:pPr algn="ctr"/>
            <a:r>
              <a:rPr lang="en-US" sz="3000" dirty="0">
                <a:solidFill>
                  <a:schemeClr val="tx2">
                    <a:lumMod val="50000"/>
                  </a:schemeClr>
                </a:solidFill>
                <a:latin typeface="Garamond" panose="02020404030301010803" pitchFamily="18" charset="0"/>
              </a:rPr>
              <a:t>Treasurer </a:t>
            </a:r>
          </a:p>
        </p:txBody>
      </p:sp>
      <p:sp>
        <p:nvSpPr>
          <p:cNvPr id="33" name="TextBox 32">
            <a:extLst>
              <a:ext uri="{FF2B5EF4-FFF2-40B4-BE49-F238E27FC236}">
                <a16:creationId xmlns:a16="http://schemas.microsoft.com/office/drawing/2014/main" id="{14FA32FB-091F-3A4E-BDE4-3F74D4181864}"/>
              </a:ext>
            </a:extLst>
          </p:cNvPr>
          <p:cNvSpPr txBox="1"/>
          <p:nvPr/>
        </p:nvSpPr>
        <p:spPr>
          <a:xfrm>
            <a:off x="7347412" y="10502873"/>
            <a:ext cx="4317421" cy="1107996"/>
          </a:xfrm>
          <a:prstGeom prst="rect">
            <a:avLst/>
          </a:prstGeom>
          <a:noFill/>
        </p:spPr>
        <p:txBody>
          <a:bodyPr wrap="square" rtlCol="0">
            <a:spAutoFit/>
          </a:bodyPr>
          <a:lstStyle/>
          <a:p>
            <a:pPr algn="ctr"/>
            <a:r>
              <a:rPr lang="en-US" sz="3400" b="1" dirty="0">
                <a:solidFill>
                  <a:schemeClr val="tx2">
                    <a:lumMod val="50000"/>
                  </a:schemeClr>
                </a:solidFill>
                <a:latin typeface="Garamond" panose="02020404030301010803" pitchFamily="18" charset="0"/>
              </a:rPr>
              <a:t>Ashwin </a:t>
            </a:r>
            <a:r>
              <a:rPr lang="en-US" sz="3400" b="1" dirty="0" err="1">
                <a:solidFill>
                  <a:schemeClr val="tx2">
                    <a:lumMod val="50000"/>
                  </a:schemeClr>
                </a:solidFill>
                <a:latin typeface="Garamond" panose="02020404030301010803" pitchFamily="18" charset="0"/>
              </a:rPr>
              <a:t>Mathukumar</a:t>
            </a:r>
            <a:endParaRPr lang="en-US" sz="3400" b="1" dirty="0">
              <a:solidFill>
                <a:schemeClr val="tx2">
                  <a:lumMod val="50000"/>
                </a:schemeClr>
              </a:solidFill>
              <a:latin typeface="Garamond" panose="02020404030301010803" pitchFamily="18" charset="0"/>
            </a:endParaRPr>
          </a:p>
          <a:p>
            <a:pPr algn="ctr"/>
            <a:r>
              <a:rPr lang="en-US" sz="3000" dirty="0">
                <a:solidFill>
                  <a:schemeClr val="tx2">
                    <a:lumMod val="50000"/>
                  </a:schemeClr>
                </a:solidFill>
                <a:latin typeface="Garamond" panose="02020404030301010803" pitchFamily="18" charset="0"/>
              </a:rPr>
              <a:t>Co - Marketing Chair</a:t>
            </a:r>
          </a:p>
        </p:txBody>
      </p:sp>
      <p:sp>
        <p:nvSpPr>
          <p:cNvPr id="28" name="TextBox 27">
            <a:extLst>
              <a:ext uri="{FF2B5EF4-FFF2-40B4-BE49-F238E27FC236}">
                <a16:creationId xmlns:a16="http://schemas.microsoft.com/office/drawing/2014/main" id="{5150F0C7-E2E8-4150-A123-9B295AF08E04}"/>
              </a:ext>
            </a:extLst>
          </p:cNvPr>
          <p:cNvSpPr txBox="1"/>
          <p:nvPr/>
        </p:nvSpPr>
        <p:spPr>
          <a:xfrm>
            <a:off x="16091293" y="6271761"/>
            <a:ext cx="5403719"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Kevin Duan</a:t>
            </a:r>
          </a:p>
          <a:p>
            <a:pPr algn="ctr"/>
            <a:r>
              <a:rPr lang="en-US" sz="3000" dirty="0">
                <a:solidFill>
                  <a:schemeClr val="tx2">
                    <a:lumMod val="50000"/>
                  </a:schemeClr>
                </a:solidFill>
                <a:latin typeface="Garamond" panose="02020404030301010803" pitchFamily="18" charset="0"/>
              </a:rPr>
              <a:t>Co - Head of Portfolios</a:t>
            </a:r>
          </a:p>
        </p:txBody>
      </p:sp>
      <p:pic>
        <p:nvPicPr>
          <p:cNvPr id="1048" name="Picture 24">
            <a:extLst>
              <a:ext uri="{FF2B5EF4-FFF2-40B4-BE49-F238E27FC236}">
                <a16:creationId xmlns:a16="http://schemas.microsoft.com/office/drawing/2014/main" id="{5D6EC71D-FC87-4777-AA2E-AD57362A3D1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1736" y="8132381"/>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shwin Mathukumar's Profile Photo, Image may contain: Ashwin Mathukumar, smiling, outdoor">
            <a:extLst>
              <a:ext uri="{FF2B5EF4-FFF2-40B4-BE49-F238E27FC236}">
                <a16:creationId xmlns:a16="http://schemas.microsoft.com/office/drawing/2014/main" id="{DFE3A422-C3C0-4C06-9F34-874815028DA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9777" y="8169523"/>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Yukai Liu's Profile Photo">
            <a:extLst>
              <a:ext uri="{FF2B5EF4-FFF2-40B4-BE49-F238E27FC236}">
                <a16:creationId xmlns:a16="http://schemas.microsoft.com/office/drawing/2014/main" id="{FB322489-9EFE-47FB-8D33-61E26AC2EFF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28453" y="8169523"/>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9F8EAE5-854B-4508-82F4-29378C996BDB}"/>
              </a:ext>
            </a:extLst>
          </p:cNvPr>
          <p:cNvSpPr txBox="1"/>
          <p:nvPr/>
        </p:nvSpPr>
        <p:spPr>
          <a:xfrm>
            <a:off x="12070313" y="10502873"/>
            <a:ext cx="4317421" cy="1107996"/>
          </a:xfrm>
          <a:prstGeom prst="rect">
            <a:avLst/>
          </a:prstGeom>
          <a:noFill/>
        </p:spPr>
        <p:txBody>
          <a:bodyPr wrap="square" rtlCol="0">
            <a:spAutoFit/>
          </a:bodyPr>
          <a:lstStyle/>
          <a:p>
            <a:pPr algn="ctr"/>
            <a:r>
              <a:rPr lang="en-US" b="1" dirty="0" err="1">
                <a:solidFill>
                  <a:schemeClr val="tx2">
                    <a:lumMod val="50000"/>
                  </a:schemeClr>
                </a:solidFill>
                <a:latin typeface="Garamond" panose="02020404030301010803" pitchFamily="18" charset="0"/>
              </a:rPr>
              <a:t>Yukai</a:t>
            </a:r>
            <a:r>
              <a:rPr lang="en-US" b="1" dirty="0">
                <a:solidFill>
                  <a:schemeClr val="tx2">
                    <a:lumMod val="50000"/>
                  </a:schemeClr>
                </a:solidFill>
                <a:latin typeface="Garamond" panose="02020404030301010803" pitchFamily="18" charset="0"/>
              </a:rPr>
              <a:t> Liu</a:t>
            </a:r>
          </a:p>
          <a:p>
            <a:pPr algn="ctr"/>
            <a:r>
              <a:rPr lang="en-US" sz="3000" dirty="0">
                <a:solidFill>
                  <a:schemeClr val="tx2">
                    <a:lumMod val="50000"/>
                  </a:schemeClr>
                </a:solidFill>
                <a:latin typeface="Garamond" panose="02020404030301010803" pitchFamily="18" charset="0"/>
              </a:rPr>
              <a:t>Co - Marketing Chair</a:t>
            </a:r>
          </a:p>
        </p:txBody>
      </p:sp>
      <p:sp>
        <p:nvSpPr>
          <p:cNvPr id="41" name="TextBox 40">
            <a:extLst>
              <a:ext uri="{FF2B5EF4-FFF2-40B4-BE49-F238E27FC236}">
                <a16:creationId xmlns:a16="http://schemas.microsoft.com/office/drawing/2014/main" id="{EF0C5EFD-976B-4592-BBA7-AEDFB1DA000F}"/>
              </a:ext>
            </a:extLst>
          </p:cNvPr>
          <p:cNvSpPr txBox="1"/>
          <p:nvPr/>
        </p:nvSpPr>
        <p:spPr>
          <a:xfrm>
            <a:off x="16814374" y="10502873"/>
            <a:ext cx="4317421" cy="1107996"/>
          </a:xfrm>
          <a:prstGeom prst="rect">
            <a:avLst/>
          </a:prstGeom>
          <a:noFill/>
        </p:spPr>
        <p:txBody>
          <a:bodyPr wrap="square" rtlCol="0">
            <a:spAutoFit/>
          </a:bodyPr>
          <a:lstStyle/>
          <a:p>
            <a:pPr algn="ctr"/>
            <a:r>
              <a:rPr lang="en-US" b="1" dirty="0">
                <a:solidFill>
                  <a:schemeClr val="tx2">
                    <a:lumMod val="50000"/>
                  </a:schemeClr>
                </a:solidFill>
                <a:latin typeface="Garamond" panose="02020404030301010803" pitchFamily="18" charset="0"/>
              </a:rPr>
              <a:t>Peter Shi</a:t>
            </a:r>
          </a:p>
          <a:p>
            <a:pPr algn="ctr"/>
            <a:r>
              <a:rPr lang="en-US" sz="3000" dirty="0">
                <a:solidFill>
                  <a:schemeClr val="tx2">
                    <a:lumMod val="50000"/>
                  </a:schemeClr>
                </a:solidFill>
                <a:latin typeface="Garamond" panose="02020404030301010803" pitchFamily="18" charset="0"/>
              </a:rPr>
              <a:t>Tech Chair </a:t>
            </a:r>
            <a:endParaRPr lang="en-US" sz="2500" dirty="0">
              <a:solidFill>
                <a:schemeClr val="tx2">
                  <a:lumMod val="50000"/>
                </a:schemeClr>
              </a:solidFill>
              <a:latin typeface="Garamond" panose="02020404030301010803" pitchFamily="18" charset="0"/>
            </a:endParaRPr>
          </a:p>
        </p:txBody>
      </p:sp>
      <p:pic>
        <p:nvPicPr>
          <p:cNvPr id="31" name="Picture 36" descr="Image may contain: Kevin Duan, smiling, outdoor">
            <a:extLst>
              <a:ext uri="{FF2B5EF4-FFF2-40B4-BE49-F238E27FC236}">
                <a16:creationId xmlns:a16="http://schemas.microsoft.com/office/drawing/2014/main" id="{9CB51D61-2629-41FA-9835-75D902F544F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650152" y="3613100"/>
            <a:ext cx="2377748" cy="2377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3255F6-10A0-43DB-8D33-08832E62F1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76162" y="3623220"/>
            <a:ext cx="2377748" cy="2377748"/>
          </a:xfrm>
          <a:prstGeom prst="rect">
            <a:avLst/>
          </a:prstGeom>
        </p:spPr>
      </p:pic>
      <p:pic>
        <p:nvPicPr>
          <p:cNvPr id="3" name="Picture 2">
            <a:extLst>
              <a:ext uri="{FF2B5EF4-FFF2-40B4-BE49-F238E27FC236}">
                <a16:creationId xmlns:a16="http://schemas.microsoft.com/office/drawing/2014/main" id="{C0D1C8E3-9DF3-4B29-9358-38A5E90012C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910575" y="3613100"/>
            <a:ext cx="2403878" cy="2377748"/>
          </a:xfrm>
          <a:prstGeom prst="rect">
            <a:avLst/>
          </a:prstGeom>
        </p:spPr>
      </p:pic>
      <p:pic>
        <p:nvPicPr>
          <p:cNvPr id="1026" name="Picture 2" descr="Image may contain: 1 person, sitting, table and indoor">
            <a:extLst>
              <a:ext uri="{FF2B5EF4-FFF2-40B4-BE49-F238E27FC236}">
                <a16:creationId xmlns:a16="http://schemas.microsoft.com/office/drawing/2014/main" id="{495B77A9-DE17-4F5D-BE99-0E1099D4363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795090" y="8169523"/>
            <a:ext cx="2286000" cy="2297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7D860A-AAFE-4464-B44B-097F9A73EC7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16470" y="3613100"/>
            <a:ext cx="2379307" cy="2372568"/>
          </a:xfrm>
          <a:prstGeom prst="rect">
            <a:avLst/>
          </a:prstGeom>
        </p:spPr>
      </p:pic>
    </p:spTree>
    <p:extLst>
      <p:ext uri="{BB962C8B-B14F-4D97-AF65-F5344CB8AC3E}">
        <p14:creationId xmlns:p14="http://schemas.microsoft.com/office/powerpoint/2010/main" val="1523694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891979AA-9409-B849-9597-0E2873F79600}"/>
              </a:ext>
            </a:extLst>
          </p:cNvPr>
          <p:cNvPicPr>
            <a:picLocks noGrp="1" noChangeAspect="1"/>
          </p:cNvPicPr>
          <p:nvPr>
            <p:ph type="pic" sz="quarter" idx="13"/>
          </p:nvPr>
        </p:nvPicPr>
        <p:blipFill>
          <a:blip r:embed="rId3">
            <a:alphaModFix amt="57000"/>
            <a:extLst>
              <a:ext uri="{28A0092B-C50C-407E-A947-70E740481C1C}">
                <a14:useLocalDpi xmlns:a14="http://schemas.microsoft.com/office/drawing/2010/main"/>
              </a:ext>
            </a:extLst>
          </a:blip>
          <a:srcRect/>
          <a:stretch>
            <a:fillRect/>
          </a:stretch>
        </p:blipFill>
        <p:spPr>
          <a:xfrm>
            <a:off x="4" y="0"/>
            <a:ext cx="24387174" cy="13716000"/>
          </a:xfrm>
        </p:spPr>
      </p:pic>
      <p:sp>
        <p:nvSpPr>
          <p:cNvPr id="9" name="Rectangle 8">
            <a:extLst>
              <a:ext uri="{FF2B5EF4-FFF2-40B4-BE49-F238E27FC236}">
                <a16:creationId xmlns:a16="http://schemas.microsoft.com/office/drawing/2014/main" id="{6B7A8F4D-D04F-CF4E-B1D4-90228F51A628}"/>
              </a:ext>
            </a:extLst>
          </p:cNvPr>
          <p:cNvSpPr/>
          <p:nvPr/>
        </p:nvSpPr>
        <p:spPr>
          <a:xfrm>
            <a:off x="7108541" y="0"/>
            <a:ext cx="10168586" cy="13716000"/>
          </a:xfrm>
          <a:prstGeom prst="rect">
            <a:avLst/>
          </a:prstGeom>
          <a:solidFill>
            <a:srgbClr val="245D8D">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D27F3F5-4A74-9545-9221-FEFE0037F552}"/>
              </a:ext>
            </a:extLst>
          </p:cNvPr>
          <p:cNvSpPr txBox="1"/>
          <p:nvPr/>
        </p:nvSpPr>
        <p:spPr>
          <a:xfrm>
            <a:off x="7822083" y="2426662"/>
            <a:ext cx="8804591" cy="1015663"/>
          </a:xfrm>
          <a:prstGeom prst="rect">
            <a:avLst/>
          </a:prstGeom>
          <a:noFill/>
        </p:spPr>
        <p:txBody>
          <a:bodyPr wrap="none" rtlCol="0">
            <a:spAutoFit/>
          </a:bodyPr>
          <a:lstStyle/>
          <a:p>
            <a:pPr algn="ctr"/>
            <a:r>
              <a:rPr lang="en-US" sz="6000" b="1" spc="600" dirty="0">
                <a:solidFill>
                  <a:schemeClr val="bg1"/>
                </a:solidFill>
                <a:latin typeface="Garamond" panose="02020404030301010803" pitchFamily="18" charset="0"/>
                <a:ea typeface="Verdana" panose="020B0604030504040204" pitchFamily="34" charset="0"/>
                <a:cs typeface="Calibri" panose="020F0502020204030204" pitchFamily="34" charset="0"/>
              </a:rPr>
              <a:t>How to Get Involved?</a:t>
            </a:r>
          </a:p>
        </p:txBody>
      </p:sp>
      <p:cxnSp>
        <p:nvCxnSpPr>
          <p:cNvPr id="10" name="Straight Connector 9">
            <a:extLst>
              <a:ext uri="{FF2B5EF4-FFF2-40B4-BE49-F238E27FC236}">
                <a16:creationId xmlns:a16="http://schemas.microsoft.com/office/drawing/2014/main" id="{DADFB479-92D8-F74D-AB10-9400C97B178B}"/>
              </a:ext>
            </a:extLst>
          </p:cNvPr>
          <p:cNvCxnSpPr/>
          <p:nvPr/>
        </p:nvCxnSpPr>
        <p:spPr>
          <a:xfrm>
            <a:off x="9662135" y="3769030"/>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671861" y="5007213"/>
            <a:ext cx="8954813" cy="1015663"/>
          </a:xfrm>
          <a:prstGeom prst="rect">
            <a:avLst/>
          </a:prstGeom>
          <a:noFill/>
        </p:spPr>
        <p:txBody>
          <a:bodyPr wrap="square" rtlCol="0">
            <a:spAutoFit/>
          </a:bodyPr>
          <a:lstStyle/>
          <a:p>
            <a:pPr marL="571500" indent="-571500" algn="ctr">
              <a:buFont typeface="Wingdings" pitchFamily="2" charset="2"/>
              <a:buChar char="v"/>
            </a:pPr>
            <a:r>
              <a:rPr lang="en-US" sz="6000" dirty="0">
                <a:solidFill>
                  <a:schemeClr val="bg1"/>
                </a:solidFill>
                <a:latin typeface="Garamond" panose="02020404030301010803" pitchFamily="18" charset="0"/>
              </a:rPr>
              <a:t>General Meetings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98766" y="265074"/>
            <a:ext cx="3267393" cy="1045566"/>
          </a:xfrm>
          <a:prstGeom prst="rect">
            <a:avLst/>
          </a:prstGeom>
        </p:spPr>
      </p:pic>
      <p:sp>
        <p:nvSpPr>
          <p:cNvPr id="20" name="TextBox 19">
            <a:extLst>
              <a:ext uri="{FF2B5EF4-FFF2-40B4-BE49-F238E27FC236}">
                <a16:creationId xmlns:a16="http://schemas.microsoft.com/office/drawing/2014/main" id="{198DE9A9-10CE-A94C-9F21-DAC530AD3F52}"/>
              </a:ext>
            </a:extLst>
          </p:cNvPr>
          <p:cNvSpPr txBox="1"/>
          <p:nvPr/>
        </p:nvSpPr>
        <p:spPr>
          <a:xfrm>
            <a:off x="7399933" y="7914470"/>
            <a:ext cx="8954813" cy="1015663"/>
          </a:xfrm>
          <a:prstGeom prst="rect">
            <a:avLst/>
          </a:prstGeom>
          <a:noFill/>
        </p:spPr>
        <p:txBody>
          <a:bodyPr wrap="square" rtlCol="0">
            <a:spAutoFit/>
          </a:bodyPr>
          <a:lstStyle/>
          <a:p>
            <a:pPr marL="571500" indent="-571500" algn="ctr">
              <a:buFont typeface="Wingdings" pitchFamily="2" charset="2"/>
              <a:buChar char="v"/>
            </a:pPr>
            <a:r>
              <a:rPr lang="en-US" sz="6000" dirty="0">
                <a:solidFill>
                  <a:schemeClr val="bg1"/>
                </a:solidFill>
                <a:latin typeface="Garamond" panose="02020404030301010803" pitchFamily="18" charset="0"/>
              </a:rPr>
              <a:t>Portfolio Team</a:t>
            </a:r>
          </a:p>
        </p:txBody>
      </p:sp>
    </p:spTree>
    <p:extLst>
      <p:ext uri="{BB962C8B-B14F-4D97-AF65-F5344CB8AC3E}">
        <p14:creationId xmlns:p14="http://schemas.microsoft.com/office/powerpoint/2010/main" val="161506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8CEA7C3-2584-0048-8AA6-1FEF167A85D7}"/>
              </a:ext>
            </a:extLst>
          </p:cNvPr>
          <p:cNvCxnSpPr/>
          <p:nvPr/>
        </p:nvCxnSpPr>
        <p:spPr>
          <a:xfrm>
            <a:off x="9662135" y="9016829"/>
            <a:ext cx="5124450"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C3B74C70-A299-A842-918F-362E62C0F29B}"/>
              </a:ext>
            </a:extLst>
          </p:cNvPr>
          <p:cNvSpPr txBox="1"/>
          <p:nvPr/>
        </p:nvSpPr>
        <p:spPr>
          <a:xfrm>
            <a:off x="7715427" y="9473966"/>
            <a:ext cx="8954813" cy="1938992"/>
          </a:xfrm>
          <a:prstGeom prst="rect">
            <a:avLst/>
          </a:prstGeom>
          <a:noFill/>
        </p:spPr>
        <p:txBody>
          <a:bodyPr wrap="square" rtlCol="0">
            <a:spAutoFit/>
          </a:bodyPr>
          <a:lstStyle/>
          <a:p>
            <a:pPr marL="571500" indent="-571500" algn="ctr">
              <a:buFont typeface="Wingdings" pitchFamily="2" charset="2"/>
              <a:buChar char="v"/>
            </a:pPr>
            <a:r>
              <a:rPr lang="en-US" sz="4000" dirty="0">
                <a:solidFill>
                  <a:schemeClr val="bg1"/>
                </a:solidFill>
                <a:latin typeface="Garamond" panose="02020404030301010803" pitchFamily="18" charset="0"/>
              </a:rPr>
              <a:t>Learning </a:t>
            </a:r>
          </a:p>
          <a:p>
            <a:pPr marL="571500" indent="-571500" algn="ctr">
              <a:buFont typeface="Wingdings" pitchFamily="2" charset="2"/>
              <a:buChar char="v"/>
            </a:pPr>
            <a:r>
              <a:rPr lang="en-US" sz="4000" dirty="0">
                <a:solidFill>
                  <a:schemeClr val="bg1"/>
                </a:solidFill>
                <a:latin typeface="Garamond" panose="02020404030301010803" pitchFamily="18" charset="0"/>
              </a:rPr>
              <a:t>Investing </a:t>
            </a:r>
          </a:p>
          <a:p>
            <a:pPr marL="571500" indent="-571500" algn="ctr">
              <a:buFont typeface="Wingdings" pitchFamily="2" charset="2"/>
              <a:buChar char="v"/>
            </a:pPr>
            <a:r>
              <a:rPr lang="en-US" sz="4000" dirty="0">
                <a:solidFill>
                  <a:schemeClr val="bg1"/>
                </a:solidFill>
                <a:latin typeface="Garamond" panose="02020404030301010803" pitchFamily="18" charset="0"/>
              </a:rPr>
              <a:t>Community </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98766" y="265074"/>
            <a:ext cx="3267393" cy="1045566"/>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4281047" y="1661160"/>
            <a:ext cx="8122736" cy="1015663"/>
          </a:xfrm>
          <a:prstGeom prst="rect">
            <a:avLst/>
          </a:prstGeom>
          <a:noFill/>
        </p:spPr>
        <p:txBody>
          <a:bodyPr wrap="none" rtlCol="0">
            <a:spAutoFit/>
          </a:bodyPr>
          <a:lstStyle/>
          <a:p>
            <a:pPr algn="ctr"/>
            <a:r>
              <a:rPr lang="en-US" sz="6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1. General Meetings</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5780155" y="3003528"/>
            <a:ext cx="5124450"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a16="http://schemas.microsoft.com/office/drawing/2014/main" id="{235FDA67-EF06-694F-B2AD-881607C9CB38}"/>
              </a:ext>
            </a:extLst>
          </p:cNvPr>
          <p:cNvSpPr txBox="1"/>
          <p:nvPr/>
        </p:nvSpPr>
        <p:spPr>
          <a:xfrm>
            <a:off x="2042291" y="6904565"/>
            <a:ext cx="4014689" cy="861774"/>
          </a:xfrm>
          <a:prstGeom prst="rect">
            <a:avLst/>
          </a:prstGeom>
          <a:noFill/>
        </p:spPr>
        <p:txBody>
          <a:bodyPr wrap="none" rtlCol="0">
            <a:spAutoFit/>
          </a:bodyPr>
          <a:lstStyle/>
          <a:p>
            <a:pPr algn="ctr"/>
            <a:r>
              <a:rPr lang="en-US" sz="5000" b="1" spc="600"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Long Short</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57168"/>
            <a:ext cx="12686201" cy="8457467"/>
          </a:xfrm>
          <a:prstGeom prst="rect">
            <a:avLst/>
          </a:prstGeom>
        </p:spPr>
      </p:pic>
      <p:sp>
        <p:nvSpPr>
          <p:cNvPr id="15" name="Rectangle 14">
            <a:extLst>
              <a:ext uri="{FF2B5EF4-FFF2-40B4-BE49-F238E27FC236}">
                <a16:creationId xmlns:a16="http://schemas.microsoft.com/office/drawing/2014/main" id="{A8A487D6-5338-D441-B4CA-C27307B03263}"/>
              </a:ext>
            </a:extLst>
          </p:cNvPr>
          <p:cNvSpPr/>
          <p:nvPr/>
        </p:nvSpPr>
        <p:spPr>
          <a:xfrm>
            <a:off x="13421708" y="3777529"/>
            <a:ext cx="10169812" cy="833827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rgbClr val="000000"/>
                </a:solidFill>
                <a:latin typeface="Garamond" charset="0"/>
                <a:ea typeface="Garamond" charset="0"/>
                <a:cs typeface="Garamond" charset="0"/>
              </a:rPr>
              <a:t>Weekly workshops taught by portfolio team members of QFS on a variety of topics </a:t>
            </a:r>
            <a:r>
              <a:rPr lang="mr-IN" sz="4500" dirty="0">
                <a:solidFill>
                  <a:srgbClr val="000000"/>
                </a:solidFill>
                <a:latin typeface="Garamond" charset="0"/>
                <a:ea typeface="Garamond" charset="0"/>
                <a:cs typeface="Garamond" charset="0"/>
              </a:rPr>
              <a:t>–</a:t>
            </a:r>
            <a:r>
              <a:rPr lang="en-US" sz="4500" dirty="0">
                <a:solidFill>
                  <a:srgbClr val="000000"/>
                </a:solidFill>
                <a:latin typeface="Garamond" charset="0"/>
                <a:ea typeface="Garamond" charset="0"/>
                <a:cs typeface="Garamond" charset="0"/>
              </a:rPr>
              <a:t> open to all NYU students</a:t>
            </a:r>
          </a:p>
          <a:p>
            <a:pPr algn="ctr"/>
            <a:endParaRPr lang="en-US" sz="4500" dirty="0">
              <a:solidFill>
                <a:srgbClr val="000000"/>
              </a:solidFill>
              <a:latin typeface="Garamond" charset="0"/>
              <a:ea typeface="Garamond" charset="0"/>
              <a:cs typeface="Garamond" charset="0"/>
            </a:endParaRPr>
          </a:p>
          <a:p>
            <a:pPr algn="ctr"/>
            <a:endParaRPr lang="en-US" sz="4500" dirty="0">
              <a:solidFill>
                <a:srgbClr val="000000"/>
              </a:solidFill>
              <a:latin typeface="Garamond" charset="0"/>
              <a:ea typeface="Garamond" charset="0"/>
              <a:cs typeface="Garamond" charset="0"/>
            </a:endParaRPr>
          </a:p>
          <a:p>
            <a:pPr algn="ctr"/>
            <a:r>
              <a:rPr lang="en-US" sz="4500" dirty="0">
                <a:solidFill>
                  <a:srgbClr val="000000"/>
                </a:solidFill>
                <a:latin typeface="Garamond" charset="0"/>
                <a:ea typeface="Garamond" charset="0"/>
                <a:cs typeface="Garamond" charset="0"/>
              </a:rPr>
              <a:t>Tuesday, 12:30 </a:t>
            </a:r>
            <a:r>
              <a:rPr lang="mr-IN" sz="4500" dirty="0">
                <a:solidFill>
                  <a:srgbClr val="000000"/>
                </a:solidFill>
                <a:latin typeface="Garamond" charset="0"/>
                <a:ea typeface="Garamond" charset="0"/>
                <a:cs typeface="Garamond" charset="0"/>
              </a:rPr>
              <a:t>–</a:t>
            </a:r>
            <a:r>
              <a:rPr lang="en-US" sz="4500" dirty="0">
                <a:solidFill>
                  <a:srgbClr val="000000"/>
                </a:solidFill>
                <a:latin typeface="Garamond" charset="0"/>
                <a:ea typeface="Garamond" charset="0"/>
                <a:cs typeface="Garamond" charset="0"/>
              </a:rPr>
              <a:t> 1:45 PM</a:t>
            </a:r>
          </a:p>
        </p:txBody>
      </p:sp>
    </p:spTree>
    <p:extLst>
      <p:ext uri="{BB962C8B-B14F-4D97-AF65-F5344CB8AC3E}">
        <p14:creationId xmlns:p14="http://schemas.microsoft.com/office/powerpoint/2010/main" val="2139838494"/>
      </p:ext>
    </p:extLst>
  </p:cSld>
  <p:clrMapOvr>
    <a:masterClrMapping/>
  </p:clrMapOvr>
</p:sld>
</file>

<file path=ppt/theme/theme1.xml><?xml version="1.0" encoding="utf-8"?>
<a:theme xmlns:a="http://schemas.openxmlformats.org/drawingml/2006/main" name="Office Theme">
  <a:themeElements>
    <a:clrScheme name="Custom 5">
      <a:dk1>
        <a:srgbClr val="999999"/>
      </a:dk1>
      <a:lt1>
        <a:srgbClr val="FFFFFF"/>
      </a:lt1>
      <a:dk2>
        <a:srgbClr val="494949"/>
      </a:dk2>
      <a:lt2>
        <a:srgbClr val="FFFFFF"/>
      </a:lt2>
      <a:accent1>
        <a:srgbClr val="2F6A87"/>
      </a:accent1>
      <a:accent2>
        <a:srgbClr val="3CA8A9"/>
      </a:accent2>
      <a:accent3>
        <a:srgbClr val="75D4D5"/>
      </a:accent3>
      <a:accent4>
        <a:srgbClr val="00A7A9"/>
      </a:accent4>
      <a:accent5>
        <a:srgbClr val="007AA9"/>
      </a:accent5>
      <a:accent6>
        <a:srgbClr val="007AA9"/>
      </a:accent6>
      <a:hlink>
        <a:srgbClr val="F33B48"/>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36220</TotalTime>
  <Words>892</Words>
  <Application>Microsoft Macintosh PowerPoint</Application>
  <PresentationFormat>Custom</PresentationFormat>
  <Paragraphs>191</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Lato Light</vt:lpstr>
      <vt:lpstr>Lato Thin</vt:lpstr>
      <vt:lpstr>MS PGothic</vt:lpstr>
      <vt:lpstr>Arial</vt:lpstr>
      <vt:lpstr>Calibri</vt:lpstr>
      <vt:lpstr>Calibri Light</vt:lpstr>
      <vt:lpstr>Garamond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Louis Twelve</dc:creator>
  <cp:keywords/>
  <dc:description/>
  <cp:lastModifiedBy>Peter Shi</cp:lastModifiedBy>
  <cp:revision>551</cp:revision>
  <cp:lastPrinted>2021-02-09T20:45:38Z</cp:lastPrinted>
  <dcterms:created xsi:type="dcterms:W3CDTF">2017-05-16T07:20:16Z</dcterms:created>
  <dcterms:modified xsi:type="dcterms:W3CDTF">2021-02-09T20:48:28Z</dcterms:modified>
  <cp:category/>
</cp:coreProperties>
</file>