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98" r:id="rId3"/>
    <p:sldId id="301" r:id="rId4"/>
    <p:sldId id="299" r:id="rId5"/>
    <p:sldId id="302" r:id="rId6"/>
    <p:sldId id="303" r:id="rId7"/>
    <p:sldId id="321" r:id="rId8"/>
    <p:sldId id="300" r:id="rId9"/>
    <p:sldId id="307" r:id="rId10"/>
    <p:sldId id="308" r:id="rId11"/>
    <p:sldId id="309" r:id="rId12"/>
    <p:sldId id="305" r:id="rId13"/>
    <p:sldId id="316" r:id="rId14"/>
    <p:sldId id="306" r:id="rId15"/>
    <p:sldId id="311" r:id="rId16"/>
    <p:sldId id="312" r:id="rId17"/>
    <p:sldId id="310" r:id="rId18"/>
    <p:sldId id="326" r:id="rId19"/>
    <p:sldId id="313" r:id="rId20"/>
    <p:sldId id="322" r:id="rId21"/>
    <p:sldId id="314" r:id="rId22"/>
    <p:sldId id="315" r:id="rId23"/>
    <p:sldId id="325" r:id="rId24"/>
    <p:sldId id="323" r:id="rId25"/>
    <p:sldId id="317" r:id="rId26"/>
    <p:sldId id="324" r:id="rId27"/>
    <p:sldId id="318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3" autoAdjust="0"/>
    <p:restoredTop sz="92130" autoAdjust="0"/>
  </p:normalViewPr>
  <p:slideViewPr>
    <p:cSldViewPr>
      <p:cViewPr varScale="1">
        <p:scale>
          <a:sx n="72" d="100"/>
          <a:sy n="72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>
                <a:latin typeface="Garamond" panose="02020404030301010803" pitchFamily="18" charset="0"/>
              </a:rPr>
              <a:t>General Meeting: Macro and Russia</a:t>
            </a:r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89A2C4"/>
                </a:solidFill>
                <a:latin typeface="Garamond"/>
                <a:cs typeface="Garamond"/>
              </a:rPr>
              <a:t>February 12, 2019</a:t>
            </a:r>
            <a:endParaRPr lang="en-US" sz="2800" b="1" i="1" dirty="0">
              <a:solidFill>
                <a:srgbClr val="89A2C4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Sanctioning Russia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 smtClean="0"/>
              <a:t>1. Crimean </a:t>
            </a:r>
            <a:r>
              <a:rPr lang="en-US" sz="2800" dirty="0"/>
              <a:t>annexation</a:t>
            </a:r>
          </a:p>
          <a:p>
            <a:pPr lvl="1"/>
            <a:r>
              <a:rPr lang="en-US" sz="2400" dirty="0"/>
              <a:t>First Round of Sanctions</a:t>
            </a:r>
          </a:p>
          <a:p>
            <a:r>
              <a:rPr lang="en-US" sz="2800" dirty="0"/>
              <a:t>2. Downing of Malaysian Airlines flight MH17 </a:t>
            </a:r>
          </a:p>
          <a:p>
            <a:r>
              <a:rPr lang="en-US" sz="2800" dirty="0"/>
              <a:t>3. Further military escalation in the Donbass region</a:t>
            </a:r>
          </a:p>
          <a:p>
            <a:r>
              <a:rPr lang="en-US" sz="2800" dirty="0"/>
              <a:t>4. Continual violations of the Minsk Protocol Ceasefire Agreement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441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Smart-Sanctions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Asset freezes and visa bans on over 130 individuals and 28 entities</a:t>
            </a:r>
          </a:p>
          <a:p>
            <a:r>
              <a:rPr lang="en-US" sz="2800" dirty="0"/>
              <a:t>Suspension of European Bank for Reconstruction and Development </a:t>
            </a:r>
            <a:r>
              <a:rPr lang="en-US" sz="2800" dirty="0" smtClean="0"/>
              <a:t>preferential loans</a:t>
            </a:r>
            <a:endParaRPr lang="en-US" sz="2800" dirty="0"/>
          </a:p>
          <a:p>
            <a:r>
              <a:rPr lang="en-US" sz="2800" dirty="0"/>
              <a:t>A ban on trading securities in largest banks, energy and defense companies</a:t>
            </a:r>
          </a:p>
          <a:p>
            <a:r>
              <a:rPr lang="en-US" sz="2800" dirty="0"/>
              <a:t>A ban on loans to the largest five banks</a:t>
            </a:r>
          </a:p>
          <a:p>
            <a:r>
              <a:rPr lang="en-US" sz="2800" dirty="0"/>
              <a:t>A ban on exports of dual-use items (civilian goods that can be used in military)</a:t>
            </a:r>
          </a:p>
          <a:p>
            <a:r>
              <a:rPr lang="en-US" sz="2800" dirty="0"/>
              <a:t>A ban on specific </a:t>
            </a:r>
            <a:r>
              <a:rPr lang="en-US" sz="2800" dirty="0" smtClean="0"/>
              <a:t>shale, deep-water </a:t>
            </a:r>
            <a:r>
              <a:rPr lang="en-US" sz="2800" dirty="0"/>
              <a:t>offshore, </a:t>
            </a:r>
            <a:r>
              <a:rPr lang="en-US" sz="2800" dirty="0" smtClean="0"/>
              <a:t>and </a:t>
            </a:r>
            <a:r>
              <a:rPr lang="en-US" sz="2800" dirty="0"/>
              <a:t>Arctic oil exploration technologies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286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Sanctions Effective?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EU financial restrictions weakened credit conditions for Russia</a:t>
            </a:r>
          </a:p>
          <a:p>
            <a:pPr lvl="1"/>
            <a:r>
              <a:rPr lang="en-US" sz="2400" dirty="0" smtClean="0"/>
              <a:t>Oct. 2014: Sovereign credit rated Baa2 </a:t>
            </a:r>
            <a:r>
              <a:rPr lang="en-US" sz="2400" dirty="0"/>
              <a:t>(BBB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March 2016: Ba1 (BB+)</a:t>
            </a:r>
            <a:endParaRPr lang="en-US" sz="2400" dirty="0"/>
          </a:p>
          <a:p>
            <a:r>
              <a:rPr lang="en-US" sz="2800" dirty="0" smtClean="0"/>
              <a:t>Ruble </a:t>
            </a:r>
            <a:r>
              <a:rPr lang="en-US" sz="2800" dirty="0"/>
              <a:t>and Russian equities collapse</a:t>
            </a:r>
          </a:p>
          <a:p>
            <a:r>
              <a:rPr lang="en-US" sz="2800" dirty="0"/>
              <a:t>Large public spending cuts and austerity to support [EU-loan] depleted banks</a:t>
            </a:r>
          </a:p>
          <a:p>
            <a:r>
              <a:rPr lang="en-US" sz="2800" dirty="0"/>
              <a:t>Large bailouts and amnesty on repatriated capital</a:t>
            </a:r>
          </a:p>
          <a:p>
            <a:r>
              <a:rPr lang="en-US" sz="2800" dirty="0"/>
              <a:t>65-79% of Russian rocket and space industry is now targeted (</a:t>
            </a:r>
            <a:r>
              <a:rPr lang="en-US" sz="2800" dirty="0" err="1"/>
              <a:t>Silakova</a:t>
            </a:r>
            <a:r>
              <a:rPr lang="en-US" sz="2800" dirty="0"/>
              <a:t> 2017)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25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Text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3074" name="Picture 2" descr="https://lh6.googleusercontent.com/j7B6eVaDZyTBqjhCs-IgUQMgVXq3vCc77EAGvGMnz-8xBXg7QqZX9-q2x8b8KsbY4cUbVPAhyXYCi6H_fqeWeSvtgzSti9tUi7czbWkdUfWGLbafD0YyD7m52hM-nbIHXNguLJDIg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9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Oil Collapse in tandem with </a:t>
            </a:r>
            <a:r>
              <a:rPr lang="en-US" dirty="0" smtClean="0"/>
              <a:t>Sanctions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50292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2014 Saw oil prices fall dramatically for three reasons: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China, India, Brazil, and Russia had seen economic growth begin to slow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The US began producing via shale; Canada through oil sands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Saudi Arabia tactically continued to produce (in order to retain market share) rather than cut production </a:t>
            </a:r>
            <a:endParaRPr lang="en-US" sz="2400" dirty="0" smtClean="0"/>
          </a:p>
          <a:p>
            <a:pPr lvl="2"/>
            <a:r>
              <a:rPr lang="en-US" sz="2000" dirty="0" smtClean="0"/>
              <a:t>Saudi Arabia was able to weather this with the largest oil reserves in the world as well as incredibly low production costs</a:t>
            </a:r>
          </a:p>
          <a:p>
            <a:pPr lvl="2"/>
            <a:r>
              <a:rPr lang="en-US" sz="2000" dirty="0" smtClean="0"/>
              <a:t>By </a:t>
            </a:r>
            <a:r>
              <a:rPr lang="en-US" sz="2000" dirty="0"/>
              <a:t>keeping oil prices low there is less incentive for US and Canadian development of capital intensive exploration and development</a:t>
            </a:r>
            <a:r>
              <a:rPr lang="en-US" sz="2000" dirty="0" smtClean="0"/>
              <a:t>.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96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Sanctions?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Sanctions have been lifted against oligarch Oleg Deripaska after heavy lobbying</a:t>
            </a:r>
          </a:p>
          <a:p>
            <a:r>
              <a:rPr lang="en-US" sz="2800" dirty="0" smtClean="0"/>
              <a:t>His business empire is built on the aluminum and power company EN+ Group, which owns United Company Rusal (9% of global aluminum)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56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Sanctions?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Sergei </a:t>
            </a:r>
            <a:r>
              <a:rPr lang="en-US" sz="2800" dirty="0" err="1" smtClean="0"/>
              <a:t>Skripal</a:t>
            </a:r>
            <a:r>
              <a:rPr lang="en-US" sz="2800" dirty="0" smtClean="0"/>
              <a:t> – furthered dual-use sanctions</a:t>
            </a:r>
          </a:p>
          <a:p>
            <a:r>
              <a:rPr lang="en-US" sz="2800" dirty="0" smtClean="0"/>
              <a:t>US Senate “Bill from Hell”</a:t>
            </a:r>
          </a:p>
          <a:p>
            <a:pPr lvl="1"/>
            <a:r>
              <a:rPr lang="en-US" sz="2400" dirty="0" smtClean="0"/>
              <a:t>Restrict relations with Russian oil firms</a:t>
            </a:r>
          </a:p>
          <a:p>
            <a:pPr lvl="1"/>
            <a:r>
              <a:rPr lang="en-US" sz="2400" dirty="0" smtClean="0"/>
              <a:t>Restrict Russian sovereign debt transactions</a:t>
            </a:r>
          </a:p>
          <a:p>
            <a:pPr lvl="1"/>
            <a:r>
              <a:rPr lang="en-US" sz="2400" dirty="0" smtClean="0"/>
              <a:t>Limit Uranium imports</a:t>
            </a:r>
          </a:p>
          <a:p>
            <a:r>
              <a:rPr lang="en-US" sz="2800" dirty="0" smtClean="0"/>
              <a:t>Proposals warranted from election meddling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Other Macro Elements?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729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Implications: Arctic Oil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2514600" cy="4724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Russia has halted exploration and development of untapped oil rigs due to sanctions</a:t>
            </a:r>
          </a:p>
          <a:p>
            <a:r>
              <a:rPr lang="en-US" sz="2800" dirty="0"/>
              <a:t>Access to these resource endowments will greatly influence commodity markets going forward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 descr="https://lh4.googleusercontent.com/DDgXtQebxh6-0-7ljFdCCLSUig3H2mus65H-mHGD1IsdupsajA-Nv6n3_XreryHNanchn4owu3IiCsNf3qCPYE2MlWSMLJtNK_eWQ7rcw6mIaQSDXfQ7vEGdXH85JG0FsRpztfHYv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28427"/>
            <a:ext cx="4787900" cy="47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3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 Implications: </a:t>
            </a:r>
            <a:r>
              <a:rPr lang="en-US" dirty="0" smtClean="0"/>
              <a:t>Petro-yuan?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1628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After the implementation of sanctions, Russia agreed to a $400 billion oil pipeline with China, which also includes the ability for oil to be transacted in either to ruble or yuan.</a:t>
            </a:r>
          </a:p>
          <a:p>
            <a:r>
              <a:rPr lang="en-US" sz="2800" dirty="0" smtClean="0"/>
              <a:t>What is significant about this?</a:t>
            </a:r>
          </a:p>
          <a:p>
            <a:r>
              <a:rPr lang="en-US" sz="2800" dirty="0" smtClean="0"/>
              <a:t>Will future sanctions further pivot Russia to Eastern markets or is </a:t>
            </a:r>
            <a:r>
              <a:rPr lang="en-US" sz="2800" smtClean="0"/>
              <a:t>this inevitable?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80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Stabilization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2019-2021 Budget</a:t>
            </a:r>
          </a:p>
          <a:p>
            <a:pPr lvl="1"/>
            <a:r>
              <a:rPr lang="en-US" sz="2400" dirty="0" smtClean="0"/>
              <a:t>$62 billion surplus</a:t>
            </a:r>
          </a:p>
          <a:p>
            <a:pPr lvl="1"/>
            <a:r>
              <a:rPr lang="en-US" sz="2400" dirty="0" smtClean="0"/>
              <a:t>Healthcare and infrastructure reforms of 5.6tn rubles expected</a:t>
            </a:r>
          </a:p>
          <a:p>
            <a:r>
              <a:rPr lang="en-US" sz="2800" dirty="0" smtClean="0"/>
              <a:t>Total External Debt: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86200"/>
            <a:ext cx="7192379" cy="31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2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Population: 144.5mm</a:t>
            </a:r>
          </a:p>
          <a:p>
            <a:r>
              <a:rPr lang="en-US" sz="2800" dirty="0"/>
              <a:t>Currency: Ruble ($1 = 65.76₽)</a:t>
            </a:r>
          </a:p>
          <a:p>
            <a:r>
              <a:rPr lang="en-US" sz="2800" dirty="0"/>
              <a:t>GDP: 1.578 trillion USD, 10,743.10 USD per capita</a:t>
            </a:r>
          </a:p>
          <a:p>
            <a:r>
              <a:rPr lang="en-US" sz="2800" dirty="0"/>
              <a:t>Primary industries: Energy, </a:t>
            </a:r>
            <a:r>
              <a:rPr lang="en-US" sz="2800" dirty="0" smtClean="0"/>
              <a:t>Mining, </a:t>
            </a:r>
            <a:r>
              <a:rPr lang="en-US" sz="2800" dirty="0" err="1" smtClean="0"/>
              <a:t>griculture</a:t>
            </a:r>
            <a:endParaRPr lang="en-US" sz="2800" dirty="0"/>
          </a:p>
          <a:p>
            <a:r>
              <a:rPr lang="en-US" sz="2800" dirty="0"/>
              <a:t>6th largest economy (PPP) and 27th in economic complexity</a:t>
            </a:r>
          </a:p>
          <a:p>
            <a:r>
              <a:rPr lang="en-US" sz="2800" dirty="0"/>
              <a:t>What is the largest determinant of Russia’s exports?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829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Stabilization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Russia has bolstered foreign exchange reserves approaching pre-sanctions levels</a:t>
            </a:r>
          </a:p>
          <a:p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3361135"/>
            <a:ext cx="7391401" cy="34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Moody’s Re-rates Russia at Baa3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February 9th </a:t>
            </a:r>
            <a:r>
              <a:rPr lang="en-US" sz="2800" dirty="0" smtClean="0"/>
              <a:t>2019: Moody’s </a:t>
            </a:r>
            <a:r>
              <a:rPr lang="en-US" sz="2800" dirty="0"/>
              <a:t>rates sovereigns at </a:t>
            </a:r>
            <a:r>
              <a:rPr lang="en-US" sz="2800" b="1" dirty="0"/>
              <a:t>Baa3 (BBB-</a:t>
            </a:r>
            <a:r>
              <a:rPr lang="en-US" sz="2800" b="1" dirty="0" smtClean="0"/>
              <a:t>)</a:t>
            </a:r>
          </a:p>
          <a:p>
            <a:r>
              <a:rPr lang="en-US" sz="2800" dirty="0" smtClean="0"/>
              <a:t>What is significant about a Baa3 rating?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“The upgrade of Russia's ratings reflects </a:t>
            </a:r>
            <a:r>
              <a:rPr lang="en-US" sz="2800" b="1" i="1" dirty="0"/>
              <a:t>the positive impact of policies enacted in recent years to </a:t>
            </a:r>
            <a:r>
              <a:rPr lang="en-US" sz="2800" i="1" dirty="0"/>
              <a:t>strengthen Russia's already robust public finance and external metrics and </a:t>
            </a:r>
            <a:r>
              <a:rPr lang="en-US" sz="2800" b="1" i="1" dirty="0"/>
              <a:t>reduce the country's vulnerability to external shocks including fresh sanctions.</a:t>
            </a:r>
            <a:r>
              <a:rPr lang="en-US" sz="2800" i="1" dirty="0"/>
              <a:t> The stable outlook reflects evenly balanced upside and downside credit risks</a:t>
            </a:r>
            <a:r>
              <a:rPr lang="en-US" sz="2800" i="1" dirty="0" smtClean="0"/>
              <a:t>”</a:t>
            </a:r>
            <a:r>
              <a:rPr lang="en-US" sz="2800" dirty="0" smtClean="0"/>
              <a:t> – Moody’s</a:t>
            </a:r>
            <a:r>
              <a:rPr lang="en-US" sz="2800" i="1" dirty="0" smtClean="0"/>
              <a:t> </a:t>
            </a:r>
            <a:endParaRPr lang="en-US" sz="2800" i="1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78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Ideas?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Foreign Exchange </a:t>
            </a:r>
          </a:p>
          <a:p>
            <a:r>
              <a:rPr lang="en-US" sz="2800" dirty="0" smtClean="0"/>
              <a:t>Credit</a:t>
            </a:r>
          </a:p>
          <a:p>
            <a:pPr lvl="1"/>
            <a:r>
              <a:rPr lang="en-US" sz="2400" dirty="0" smtClean="0"/>
              <a:t>Sovereign Russian Bonds</a:t>
            </a:r>
          </a:p>
          <a:p>
            <a:pPr lvl="1"/>
            <a:r>
              <a:rPr lang="en-US" sz="2400" dirty="0" smtClean="0"/>
              <a:t>Corporate Debt</a:t>
            </a:r>
          </a:p>
          <a:p>
            <a:r>
              <a:rPr lang="en-US" sz="2800" dirty="0" smtClean="0"/>
              <a:t>Russian Equities</a:t>
            </a:r>
          </a:p>
          <a:p>
            <a:r>
              <a:rPr lang="en-US" sz="2800" dirty="0" smtClean="0"/>
              <a:t>Rates</a:t>
            </a:r>
          </a:p>
          <a:p>
            <a:r>
              <a:rPr lang="en-US" sz="2800" dirty="0" smtClean="0"/>
              <a:t>Commodities?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81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Analysis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3 Theories of the effect of sanctions: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Orthodox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/>
              <a:t>Rally around the Flag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/>
              <a:t>Scapegoating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is the ultimate goal of sanctions?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Frye</a:t>
            </a:r>
            <a:r>
              <a:rPr lang="en-US" sz="2400" dirty="0"/>
              <a:t>, Timothy. “Economic Sanctions and </a:t>
            </a:r>
            <a:r>
              <a:rPr lang="en-US" sz="2400" dirty="0" smtClean="0"/>
              <a:t>Public, </a:t>
            </a:r>
            <a:r>
              <a:rPr lang="en-US" sz="2400" dirty="0"/>
              <a:t>Opinion: Survey Experiments from Russia.” Columbia University Department of Political Science, 9 Oct. 2017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6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Analysis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Russia has proven economic growth can be achieved despite broad international sanctions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Russian recovery efforts and proposed budget indicate emphasis on defensive stabilization, not economic growth or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Russia’s incentives for regional hegemonic aggression are unchanged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Inflation will warrant 25 or 50bps higher interest rate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4208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Ruble to USD or Euro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Text</a:t>
            </a:r>
          </a:p>
          <a:p>
            <a:r>
              <a:rPr lang="en-US" sz="2800" dirty="0" smtClean="0"/>
              <a:t>US vs EU</a:t>
            </a:r>
          </a:p>
          <a:p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04627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Ruble to USD or Euro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Further geo-political risks will depreciate the Ruble</a:t>
            </a:r>
          </a:p>
          <a:p>
            <a:r>
              <a:rPr lang="en-US" sz="2800" dirty="0" smtClean="0"/>
              <a:t>Instability and uncertainty will continue to reduce interest in foreign investment</a:t>
            </a:r>
          </a:p>
          <a:p>
            <a:r>
              <a:rPr lang="en-US" sz="2800" dirty="0" smtClean="0"/>
              <a:t>Steady increases in foreign reserve purchases</a:t>
            </a:r>
          </a:p>
          <a:p>
            <a:r>
              <a:rPr lang="en-US" sz="2800" dirty="0" smtClean="0"/>
              <a:t>Negative Carry &gt;5%</a:t>
            </a:r>
          </a:p>
          <a:p>
            <a:r>
              <a:rPr lang="en-US" sz="2800" dirty="0" smtClean="0"/>
              <a:t>Foreign Exchange is done through pairs:</a:t>
            </a:r>
          </a:p>
          <a:p>
            <a:pPr lvl="1"/>
            <a:r>
              <a:rPr lang="en-US" sz="2400" dirty="0" smtClean="0"/>
              <a:t>Express long dollar or euro viewpoint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4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 Yield Curve Flattener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27432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combo of buying short term bonds and shorting long term bonds</a:t>
            </a:r>
          </a:p>
          <a:p>
            <a:r>
              <a:rPr lang="en-US" sz="2800" dirty="0" smtClean="0"/>
              <a:t>Higher inflation in the short term alongside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572000" cy="3429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5181600"/>
            <a:ext cx="6934200" cy="2228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 hesitantly hawkish central bank in tandem with the prioritization of stability over growth (compounded by uncertainty of future aggressions)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902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Rusal HK:486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/>
          <a:stretch/>
        </p:blipFill>
        <p:spPr>
          <a:xfrm>
            <a:off x="1752600" y="3733800"/>
            <a:ext cx="6596874" cy="314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315200" y="3200400"/>
            <a:ext cx="0" cy="3683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58674" y="325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Sanctions Lifted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 smtClean="0"/>
              <a:t>Aluminum not yet resolved in China trade talks</a:t>
            </a:r>
          </a:p>
          <a:p>
            <a:r>
              <a:rPr lang="en-US" sz="2700" dirty="0" smtClean="0"/>
              <a:t>Andrei Belousov: lobbied for taxes on mining and metals industries to further gov’t revenues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44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Bank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Interest Rate: 7.75%</a:t>
            </a:r>
          </a:p>
          <a:p>
            <a:pPr lvl="1"/>
            <a:r>
              <a:rPr lang="en-US" sz="2400" dirty="0" smtClean="0"/>
              <a:t>Two 25bps hikes since September 2018</a:t>
            </a:r>
          </a:p>
          <a:p>
            <a:r>
              <a:rPr lang="en-US" sz="2800" dirty="0" smtClean="0"/>
              <a:t>Half of profits must go to federal budget</a:t>
            </a:r>
          </a:p>
          <a:p>
            <a:r>
              <a:rPr lang="en-US" sz="2800" dirty="0" smtClean="0"/>
              <a:t>Owns 58% of </a:t>
            </a:r>
            <a:r>
              <a:rPr lang="en-US" sz="2800" dirty="0" err="1" smtClean="0"/>
              <a:t>Sberbank</a:t>
            </a:r>
            <a:endParaRPr lang="en-US" sz="2800" dirty="0"/>
          </a:p>
          <a:p>
            <a:r>
              <a:rPr lang="en-US" sz="2800" dirty="0" smtClean="0"/>
              <a:t>Complete ownership of Russian National Reinsurance Company</a:t>
            </a:r>
          </a:p>
          <a:p>
            <a:r>
              <a:rPr lang="en-US" sz="2800" dirty="0" smtClean="0"/>
              <a:t>Governor </a:t>
            </a:r>
            <a:r>
              <a:rPr lang="en-US" sz="2800" dirty="0" err="1" smtClean="0"/>
              <a:t>Nabiullina</a:t>
            </a:r>
            <a:r>
              <a:rPr lang="en-US" sz="2800" dirty="0" smtClean="0"/>
              <a:t>: states that although not in a hiking cycle, there still may be more hikes this year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/>
          <a:stretch/>
        </p:blipFill>
        <p:spPr>
          <a:xfrm>
            <a:off x="5041900" y="0"/>
            <a:ext cx="41403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GDP</a:t>
            </a:r>
            <a:endParaRPr lang="en-US" dirty="0"/>
          </a:p>
        </p:txBody>
      </p:sp>
      <p:pic>
        <p:nvPicPr>
          <p:cNvPr id="1028" name="Picture 4" descr="https://lh5.googleusercontent.com/VsWAi7z0F7NWH6gYPSMa_E9scL_QTNe5ZSyJqvGY9OEc1JnFokmFGfkJcPHEjc1x2CT918gDNQMno0oI2t4G7Y99rUsHy_VB_FwZ0OFNuBXo378My13ipaNn2-OY7CxXF_V7Tc2Hh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828800"/>
            <a:ext cx="73914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3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CBRF target rate: 4% - Current: 5%</a:t>
            </a:r>
          </a:p>
          <a:p>
            <a:r>
              <a:rPr lang="en-US" sz="2800" dirty="0" smtClean="0"/>
              <a:t>Recent spike: VAT increase from 18 to 20%, which is embedded in housing and utilities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11" y="3429000"/>
            <a:ext cx="6596589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1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Direct Investment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Given the geo-political risks and an affinity for corruption, Russia has a difficult time generating foreign inflows of investment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47574"/>
            <a:ext cx="7344800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 Endowments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Largest Producer of:</a:t>
            </a:r>
          </a:p>
          <a:p>
            <a:pPr lvl="1"/>
            <a:r>
              <a:rPr lang="en-US" sz="2400" dirty="0" smtClean="0"/>
              <a:t>Chromium – 30% of global output</a:t>
            </a:r>
          </a:p>
          <a:p>
            <a:pPr lvl="1"/>
            <a:r>
              <a:rPr lang="en-US" sz="2400" dirty="0" smtClean="0"/>
              <a:t>Nickel – 19%</a:t>
            </a:r>
          </a:p>
          <a:p>
            <a:pPr lvl="1"/>
            <a:r>
              <a:rPr lang="en-US" sz="2400" dirty="0" smtClean="0"/>
              <a:t>Palladium – 43%</a:t>
            </a:r>
          </a:p>
          <a:p>
            <a:pPr lvl="1"/>
            <a:r>
              <a:rPr lang="en-US" sz="2400" dirty="0" smtClean="0"/>
              <a:t>Diamonds – 33%</a:t>
            </a:r>
          </a:p>
          <a:p>
            <a:r>
              <a:rPr lang="en-US" sz="2800" dirty="0" smtClean="0"/>
              <a:t>Second largest producer of:</a:t>
            </a:r>
          </a:p>
          <a:p>
            <a:pPr lvl="1"/>
            <a:r>
              <a:rPr lang="en-US" sz="2400" dirty="0" smtClean="0"/>
              <a:t>Aluminum – 10% of global output</a:t>
            </a:r>
          </a:p>
          <a:p>
            <a:pPr lvl="1"/>
            <a:r>
              <a:rPr lang="en-US" sz="2400" dirty="0" smtClean="0"/>
              <a:t>Platinum – 12%</a:t>
            </a:r>
          </a:p>
          <a:p>
            <a:pPr lvl="1"/>
            <a:r>
              <a:rPr lang="en-US" sz="2400" dirty="0" smtClean="0"/>
              <a:t>Zirconium – 19%</a:t>
            </a:r>
          </a:p>
          <a:p>
            <a:r>
              <a:rPr lang="en-US" sz="2800" dirty="0" smtClean="0"/>
              <a:t>Oil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), Gold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), Silver (4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619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pic>
        <p:nvPicPr>
          <p:cNvPr id="2050" name="Picture 2" descr="https://lh4.googleusercontent.com/ldjjUoKB2Az0z-fGKZa4R_dVvoz2TZy7_Ra5RbZcpVN909i8YekD_g9lbKWDL729-glszO-WszH8Werp5ehRKrS49OKQozSQM3l70uOKdBo9cQvWxaHbob2wD5wfcfgmDBmMAK5xg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1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3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Sanction?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3 Theories of the effect of sanctions: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Orthodox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Rally around the Flag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Scapegoating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Frye</a:t>
            </a:r>
            <a:r>
              <a:rPr lang="en-US" sz="2400" dirty="0"/>
              <a:t>, Timothy. “Economic Sanctions and Public Opinion: Survey Experiments from Russia.” Columbia University Department of Political Science, 9 Oct. 2017, 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57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1085</Words>
  <Application>Microsoft Office PowerPoint</Application>
  <PresentationFormat>On-screen Show (4:3)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Adobe Caslon Pro</vt:lpstr>
      <vt:lpstr>Arial</vt:lpstr>
      <vt:lpstr>Calibri</vt:lpstr>
      <vt:lpstr>Garamond</vt:lpstr>
      <vt:lpstr>Office Theme</vt:lpstr>
      <vt:lpstr>General Meeting: Macro and Russia</vt:lpstr>
      <vt:lpstr>Background</vt:lpstr>
      <vt:lpstr>Central Bank</vt:lpstr>
      <vt:lpstr>Russian GDP</vt:lpstr>
      <vt:lpstr>Inflation</vt:lpstr>
      <vt:lpstr>Foreign Direct Investment</vt:lpstr>
      <vt:lpstr>Natural Resource Endowments</vt:lpstr>
      <vt:lpstr>Exports</vt:lpstr>
      <vt:lpstr>Why Sanction?</vt:lpstr>
      <vt:lpstr>Sanctioning Russia</vt:lpstr>
      <vt:lpstr>Smart-Sanctions</vt:lpstr>
      <vt:lpstr>Were Sanctions Effective?</vt:lpstr>
      <vt:lpstr>PowerPoint Presentation</vt:lpstr>
      <vt:lpstr>Oil Collapse in tandem with Sanctions</vt:lpstr>
      <vt:lpstr>Post Sanctions?</vt:lpstr>
      <vt:lpstr>Further Sanctions?</vt:lpstr>
      <vt:lpstr>Macro Implications: Arctic Oil</vt:lpstr>
      <vt:lpstr>Macro Implications: Petro-yuan?</vt:lpstr>
      <vt:lpstr>Russian Stabilization</vt:lpstr>
      <vt:lpstr>Russian Stabilization</vt:lpstr>
      <vt:lpstr>Moody’s Re-rates Russia at Baa3</vt:lpstr>
      <vt:lpstr>Trade Ideas?</vt:lpstr>
      <vt:lpstr>My Analysis</vt:lpstr>
      <vt:lpstr>My Analysis</vt:lpstr>
      <vt:lpstr>Short Ruble to USD or Euro</vt:lpstr>
      <vt:lpstr>Short Ruble to USD or Euro</vt:lpstr>
      <vt:lpstr>Enter a Yield Curve Flattener</vt:lpstr>
      <vt:lpstr>Short Rusal HK:486</vt:lpstr>
    </vt:vector>
  </TitlesOfParts>
  <Company>NYU Stern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Cory Peshkin</cp:lastModifiedBy>
  <cp:revision>330</cp:revision>
  <cp:lastPrinted>2018-01-23T17:23:00Z</cp:lastPrinted>
  <dcterms:created xsi:type="dcterms:W3CDTF">2013-09-30T15:19:49Z</dcterms:created>
  <dcterms:modified xsi:type="dcterms:W3CDTF">2019-02-12T14:33:47Z</dcterms:modified>
</cp:coreProperties>
</file>