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7.jpg" ContentType="image/jp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947" r:id="rId4"/>
    <p:sldId id="2948" r:id="rId5"/>
    <p:sldId id="258" r:id="rId6"/>
    <p:sldId id="259" r:id="rId7"/>
    <p:sldId id="267" r:id="rId8"/>
    <p:sldId id="268" r:id="rId9"/>
    <p:sldId id="264" r:id="rId10"/>
    <p:sldId id="266" r:id="rId11"/>
    <p:sldId id="260" r:id="rId12"/>
    <p:sldId id="265" r:id="rId13"/>
    <p:sldId id="262" r:id="rId14"/>
  </p:sldIdLst>
  <p:sldSz cx="20104100" cy="11309350"/>
  <p:notesSz cx="20104100" cy="1130935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aramond" panose="02020404030301010803" pitchFamily="18" charset="0"/>
      <p:regular r:id="rId20"/>
      <p:bold r:id="rId21"/>
      <p:italic r:id="rId22"/>
      <p:boldItalic r:id="rId23"/>
    </p:embeddedFont>
    <p:embeddedFont>
      <p:font typeface="Lato Light" panose="020B0604020202020204" charset="0"/>
      <p:regular r:id="rId24"/>
      <p:bold r:id="rId25"/>
      <p:italic r:id="rId26"/>
      <p:boldItalic r:id="rId27"/>
    </p:embeddedFont>
    <p:embeddedFont>
      <p:font typeface="Quattrocento Sans" panose="020B0604020202020204" charset="0"/>
      <p:regular r:id="rId28"/>
      <p:bold r:id="rId29"/>
      <p:italic r:id="rId30"/>
      <p:boldItalic r:id="rId31"/>
    </p:embeddedFont>
    <p:embeddedFont>
      <p:font typeface="Segoe UI" panose="020B0502040204020203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g8rSpxXuLEau08eAyZoDlQU/FZ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7" d="100"/>
          <a:sy n="27" d="100"/>
        </p:scale>
        <p:origin x="78" y="963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1387138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:notes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bd66a225b2_1_14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bd66a225b2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e39319e3c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gbe39319e3c_1_48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be39319e3c_1_48:notes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0715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:notes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6542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e39319e3c_1_38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be39319e3c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be39319e3c_1_64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be39319e3c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>
            <a:spLocks noGrp="1"/>
          </p:cNvSpPr>
          <p:nvPr>
            <p:ph type="pic" idx="2"/>
          </p:nvPr>
        </p:nvSpPr>
        <p:spPr>
          <a:xfrm>
            <a:off x="3" y="0"/>
            <a:ext cx="20104099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3462"/>
              <a:buFont typeface="Garamond"/>
              <a:buNone/>
              <a:defRPr sz="3462" b="0" i="0" u="none" strike="noStrike" cap="none">
                <a:solidFill>
                  <a:srgbClr val="D8D8D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 txBox="1">
            <a:spLocks noGrp="1"/>
          </p:cNvSpPr>
          <p:nvPr>
            <p:ph type="title"/>
          </p:nvPr>
        </p:nvSpPr>
        <p:spPr>
          <a:xfrm>
            <a:off x="7871377" y="1706257"/>
            <a:ext cx="4361344" cy="779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sng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body" idx="1"/>
          </p:nvPr>
        </p:nvSpPr>
        <p:spPr>
          <a:xfrm>
            <a:off x="1975494" y="3057565"/>
            <a:ext cx="16153111" cy="5906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95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sldNum" idx="12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/>
          <p:nvPr/>
        </p:nvSpPr>
        <p:spPr>
          <a:xfrm>
            <a:off x="19186966" y="10490516"/>
            <a:ext cx="568325" cy="565785"/>
          </a:xfrm>
          <a:custGeom>
            <a:avLst/>
            <a:gdLst/>
            <a:ahLst/>
            <a:cxnLst/>
            <a:rect l="l" t="t" r="r" b="b"/>
            <a:pathLst>
              <a:path w="568325" h="565784" extrusionOk="0">
                <a:moveTo>
                  <a:pt x="0" y="282678"/>
                </a:moveTo>
                <a:lnTo>
                  <a:pt x="3715" y="236825"/>
                </a:lnTo>
                <a:lnTo>
                  <a:pt x="14473" y="193329"/>
                </a:lnTo>
                <a:lnTo>
                  <a:pt x="31688" y="152770"/>
                </a:lnTo>
                <a:lnTo>
                  <a:pt x="54776" y="115730"/>
                </a:lnTo>
                <a:lnTo>
                  <a:pt x="83154" y="82793"/>
                </a:lnTo>
                <a:lnTo>
                  <a:pt x="116237" y="54539"/>
                </a:lnTo>
                <a:lnTo>
                  <a:pt x="153441" y="31551"/>
                </a:lnTo>
                <a:lnTo>
                  <a:pt x="194181" y="14410"/>
                </a:lnTo>
                <a:lnTo>
                  <a:pt x="237874" y="3699"/>
                </a:lnTo>
                <a:lnTo>
                  <a:pt x="283934" y="0"/>
                </a:lnTo>
                <a:lnTo>
                  <a:pt x="329995" y="3699"/>
                </a:lnTo>
                <a:lnTo>
                  <a:pt x="373688" y="14410"/>
                </a:lnTo>
                <a:lnTo>
                  <a:pt x="414428" y="31551"/>
                </a:lnTo>
                <a:lnTo>
                  <a:pt x="451632" y="54539"/>
                </a:lnTo>
                <a:lnTo>
                  <a:pt x="484715" y="82793"/>
                </a:lnTo>
                <a:lnTo>
                  <a:pt x="513093" y="115730"/>
                </a:lnTo>
                <a:lnTo>
                  <a:pt x="536181" y="152770"/>
                </a:lnTo>
                <a:lnTo>
                  <a:pt x="553396" y="193329"/>
                </a:lnTo>
                <a:lnTo>
                  <a:pt x="564154" y="236825"/>
                </a:lnTo>
                <a:lnTo>
                  <a:pt x="567869" y="282678"/>
                </a:lnTo>
                <a:lnTo>
                  <a:pt x="564154" y="328531"/>
                </a:lnTo>
                <a:lnTo>
                  <a:pt x="553396" y="372028"/>
                </a:lnTo>
                <a:lnTo>
                  <a:pt x="536181" y="412587"/>
                </a:lnTo>
                <a:lnTo>
                  <a:pt x="513093" y="449626"/>
                </a:lnTo>
                <a:lnTo>
                  <a:pt x="484715" y="482563"/>
                </a:lnTo>
                <a:lnTo>
                  <a:pt x="451632" y="510817"/>
                </a:lnTo>
                <a:lnTo>
                  <a:pt x="414428" y="533805"/>
                </a:lnTo>
                <a:lnTo>
                  <a:pt x="373688" y="550946"/>
                </a:lnTo>
                <a:lnTo>
                  <a:pt x="329995" y="561657"/>
                </a:lnTo>
                <a:lnTo>
                  <a:pt x="283934" y="565357"/>
                </a:lnTo>
                <a:lnTo>
                  <a:pt x="237874" y="561657"/>
                </a:lnTo>
                <a:lnTo>
                  <a:pt x="194181" y="550946"/>
                </a:lnTo>
                <a:lnTo>
                  <a:pt x="153441" y="533805"/>
                </a:lnTo>
                <a:lnTo>
                  <a:pt x="116237" y="510817"/>
                </a:lnTo>
                <a:lnTo>
                  <a:pt x="83154" y="482563"/>
                </a:lnTo>
                <a:lnTo>
                  <a:pt x="54776" y="449626"/>
                </a:lnTo>
                <a:lnTo>
                  <a:pt x="31688" y="412587"/>
                </a:lnTo>
                <a:lnTo>
                  <a:pt x="14473" y="372028"/>
                </a:lnTo>
                <a:lnTo>
                  <a:pt x="3715" y="328531"/>
                </a:lnTo>
                <a:lnTo>
                  <a:pt x="0" y="282678"/>
                </a:lnTo>
                <a:close/>
              </a:path>
            </a:pathLst>
          </a:custGeom>
          <a:noFill/>
          <a:ln w="10050" cap="flat" cmpd="sng">
            <a:solidFill>
              <a:srgbClr val="387C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0104099" cy="1129030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3"/>
          <p:cNvSpPr/>
          <p:nvPr/>
        </p:nvSpPr>
        <p:spPr>
          <a:xfrm>
            <a:off x="2939857" y="1701096"/>
            <a:ext cx="14222094" cy="8493125"/>
          </a:xfrm>
          <a:custGeom>
            <a:avLst/>
            <a:gdLst/>
            <a:ahLst/>
            <a:cxnLst/>
            <a:rect l="l" t="t" r="r" b="b"/>
            <a:pathLst>
              <a:path w="14222094" h="8493125" extrusionOk="0">
                <a:moveTo>
                  <a:pt x="14221872" y="0"/>
                </a:moveTo>
                <a:lnTo>
                  <a:pt x="0" y="0"/>
                </a:lnTo>
                <a:lnTo>
                  <a:pt x="0" y="8492920"/>
                </a:lnTo>
                <a:lnTo>
                  <a:pt x="14221872" y="8492920"/>
                </a:lnTo>
                <a:lnTo>
                  <a:pt x="14221872" y="0"/>
                </a:lnTo>
                <a:close/>
              </a:path>
            </a:pathLst>
          </a:custGeom>
          <a:solidFill>
            <a:srgbClr val="FFFFFF">
              <a:alpha val="7843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sldNum" idx="12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ctrTitle"/>
          </p:nvPr>
        </p:nvSpPr>
        <p:spPr>
          <a:xfrm>
            <a:off x="1507807" y="3505898"/>
            <a:ext cx="17088487" cy="237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ubTitle" idx="1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sldNum" idx="12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>
            <a:spLocks noGrp="1"/>
          </p:cNvSpPr>
          <p:nvPr>
            <p:ph type="title"/>
          </p:nvPr>
        </p:nvSpPr>
        <p:spPr>
          <a:xfrm>
            <a:off x="7871377" y="1706257"/>
            <a:ext cx="4361344" cy="779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sng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sldNum" idx="12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/>
          <p:nvPr/>
        </p:nvSpPr>
        <p:spPr>
          <a:xfrm>
            <a:off x="19186964" y="10490515"/>
            <a:ext cx="568325" cy="565785"/>
          </a:xfrm>
          <a:custGeom>
            <a:avLst/>
            <a:gdLst/>
            <a:ahLst/>
            <a:cxnLst/>
            <a:rect l="l" t="t" r="r" b="b"/>
            <a:pathLst>
              <a:path w="568325" h="565784" extrusionOk="0">
                <a:moveTo>
                  <a:pt x="0" y="282678"/>
                </a:moveTo>
                <a:lnTo>
                  <a:pt x="3715" y="236825"/>
                </a:lnTo>
                <a:lnTo>
                  <a:pt x="14473" y="193329"/>
                </a:lnTo>
                <a:lnTo>
                  <a:pt x="31688" y="152770"/>
                </a:lnTo>
                <a:lnTo>
                  <a:pt x="54776" y="115730"/>
                </a:lnTo>
                <a:lnTo>
                  <a:pt x="83154" y="82793"/>
                </a:lnTo>
                <a:lnTo>
                  <a:pt x="116237" y="54539"/>
                </a:lnTo>
                <a:lnTo>
                  <a:pt x="153441" y="31551"/>
                </a:lnTo>
                <a:lnTo>
                  <a:pt x="194181" y="14410"/>
                </a:lnTo>
                <a:lnTo>
                  <a:pt x="237874" y="3699"/>
                </a:lnTo>
                <a:lnTo>
                  <a:pt x="283934" y="0"/>
                </a:lnTo>
                <a:lnTo>
                  <a:pt x="329995" y="3699"/>
                </a:lnTo>
                <a:lnTo>
                  <a:pt x="373688" y="14410"/>
                </a:lnTo>
                <a:lnTo>
                  <a:pt x="414428" y="31551"/>
                </a:lnTo>
                <a:lnTo>
                  <a:pt x="451632" y="54539"/>
                </a:lnTo>
                <a:lnTo>
                  <a:pt x="484715" y="82793"/>
                </a:lnTo>
                <a:lnTo>
                  <a:pt x="513093" y="115730"/>
                </a:lnTo>
                <a:lnTo>
                  <a:pt x="536181" y="152770"/>
                </a:lnTo>
                <a:lnTo>
                  <a:pt x="553396" y="193329"/>
                </a:lnTo>
                <a:lnTo>
                  <a:pt x="564154" y="236825"/>
                </a:lnTo>
                <a:lnTo>
                  <a:pt x="567869" y="282678"/>
                </a:lnTo>
                <a:lnTo>
                  <a:pt x="564154" y="328531"/>
                </a:lnTo>
                <a:lnTo>
                  <a:pt x="553396" y="372028"/>
                </a:lnTo>
                <a:lnTo>
                  <a:pt x="536181" y="412587"/>
                </a:lnTo>
                <a:lnTo>
                  <a:pt x="513093" y="449626"/>
                </a:lnTo>
                <a:lnTo>
                  <a:pt x="484715" y="482563"/>
                </a:lnTo>
                <a:lnTo>
                  <a:pt x="451632" y="510817"/>
                </a:lnTo>
                <a:lnTo>
                  <a:pt x="414428" y="533805"/>
                </a:lnTo>
                <a:lnTo>
                  <a:pt x="373688" y="550946"/>
                </a:lnTo>
                <a:lnTo>
                  <a:pt x="329995" y="561657"/>
                </a:lnTo>
                <a:lnTo>
                  <a:pt x="283934" y="565357"/>
                </a:lnTo>
                <a:lnTo>
                  <a:pt x="237874" y="561657"/>
                </a:lnTo>
                <a:lnTo>
                  <a:pt x="194181" y="550946"/>
                </a:lnTo>
                <a:lnTo>
                  <a:pt x="153441" y="533805"/>
                </a:lnTo>
                <a:lnTo>
                  <a:pt x="116237" y="510817"/>
                </a:lnTo>
                <a:lnTo>
                  <a:pt x="83154" y="482563"/>
                </a:lnTo>
                <a:lnTo>
                  <a:pt x="54776" y="449626"/>
                </a:lnTo>
                <a:lnTo>
                  <a:pt x="31688" y="412587"/>
                </a:lnTo>
                <a:lnTo>
                  <a:pt x="14473" y="372028"/>
                </a:lnTo>
                <a:lnTo>
                  <a:pt x="3715" y="328531"/>
                </a:lnTo>
                <a:lnTo>
                  <a:pt x="0" y="282678"/>
                </a:lnTo>
                <a:close/>
              </a:path>
            </a:pathLst>
          </a:custGeom>
          <a:noFill/>
          <a:ln w="10050" cap="flat" cmpd="sng">
            <a:solidFill>
              <a:srgbClr val="387C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6"/>
          <p:cNvSpPr/>
          <p:nvPr/>
        </p:nvSpPr>
        <p:spPr>
          <a:xfrm>
            <a:off x="5025" y="0"/>
            <a:ext cx="20094575" cy="11307445"/>
          </a:xfrm>
          <a:custGeom>
            <a:avLst/>
            <a:gdLst/>
            <a:ahLst/>
            <a:cxnLst/>
            <a:rect l="l" t="t" r="r" b="b"/>
            <a:pathLst>
              <a:path w="20094575" h="11307445" extrusionOk="0">
                <a:moveTo>
                  <a:pt x="20094048" y="0"/>
                </a:moveTo>
                <a:lnTo>
                  <a:pt x="0" y="0"/>
                </a:lnTo>
                <a:lnTo>
                  <a:pt x="0" y="11307142"/>
                </a:lnTo>
                <a:lnTo>
                  <a:pt x="20094048" y="11307142"/>
                </a:lnTo>
                <a:lnTo>
                  <a:pt x="20094048" y="0"/>
                </a:lnTo>
                <a:close/>
              </a:path>
            </a:pathLst>
          </a:custGeom>
          <a:solidFill>
            <a:srgbClr val="3D576F">
              <a:alpha val="40784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Google Shape;4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25" y="0"/>
            <a:ext cx="20099074" cy="1130714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6"/>
          <p:cNvSpPr txBox="1">
            <a:spLocks noGrp="1"/>
          </p:cNvSpPr>
          <p:nvPr>
            <p:ph type="title"/>
          </p:nvPr>
        </p:nvSpPr>
        <p:spPr>
          <a:xfrm>
            <a:off x="7871377" y="1706257"/>
            <a:ext cx="4361344" cy="779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sng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sldNum" idx="12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/>
          <p:nvPr/>
        </p:nvSpPr>
        <p:spPr>
          <a:xfrm>
            <a:off x="19186966" y="10490516"/>
            <a:ext cx="568325" cy="565785"/>
          </a:xfrm>
          <a:custGeom>
            <a:avLst/>
            <a:gdLst/>
            <a:ahLst/>
            <a:cxnLst/>
            <a:rect l="l" t="t" r="r" b="b"/>
            <a:pathLst>
              <a:path w="568325" h="565784" extrusionOk="0">
                <a:moveTo>
                  <a:pt x="0" y="282678"/>
                </a:moveTo>
                <a:lnTo>
                  <a:pt x="3715" y="236825"/>
                </a:lnTo>
                <a:lnTo>
                  <a:pt x="14473" y="193329"/>
                </a:lnTo>
                <a:lnTo>
                  <a:pt x="31688" y="152770"/>
                </a:lnTo>
                <a:lnTo>
                  <a:pt x="54776" y="115730"/>
                </a:lnTo>
                <a:lnTo>
                  <a:pt x="83154" y="82793"/>
                </a:lnTo>
                <a:lnTo>
                  <a:pt x="116237" y="54539"/>
                </a:lnTo>
                <a:lnTo>
                  <a:pt x="153441" y="31551"/>
                </a:lnTo>
                <a:lnTo>
                  <a:pt x="194181" y="14410"/>
                </a:lnTo>
                <a:lnTo>
                  <a:pt x="237874" y="3699"/>
                </a:lnTo>
                <a:lnTo>
                  <a:pt x="283934" y="0"/>
                </a:lnTo>
                <a:lnTo>
                  <a:pt x="329995" y="3699"/>
                </a:lnTo>
                <a:lnTo>
                  <a:pt x="373688" y="14410"/>
                </a:lnTo>
                <a:lnTo>
                  <a:pt x="414428" y="31551"/>
                </a:lnTo>
                <a:lnTo>
                  <a:pt x="451632" y="54539"/>
                </a:lnTo>
                <a:lnTo>
                  <a:pt x="484715" y="82793"/>
                </a:lnTo>
                <a:lnTo>
                  <a:pt x="513093" y="115730"/>
                </a:lnTo>
                <a:lnTo>
                  <a:pt x="536181" y="152770"/>
                </a:lnTo>
                <a:lnTo>
                  <a:pt x="553396" y="193329"/>
                </a:lnTo>
                <a:lnTo>
                  <a:pt x="564154" y="236825"/>
                </a:lnTo>
                <a:lnTo>
                  <a:pt x="567869" y="282678"/>
                </a:lnTo>
                <a:lnTo>
                  <a:pt x="564154" y="328531"/>
                </a:lnTo>
                <a:lnTo>
                  <a:pt x="553396" y="372028"/>
                </a:lnTo>
                <a:lnTo>
                  <a:pt x="536181" y="412587"/>
                </a:lnTo>
                <a:lnTo>
                  <a:pt x="513093" y="449626"/>
                </a:lnTo>
                <a:lnTo>
                  <a:pt x="484715" y="482563"/>
                </a:lnTo>
                <a:lnTo>
                  <a:pt x="451632" y="510817"/>
                </a:lnTo>
                <a:lnTo>
                  <a:pt x="414428" y="533805"/>
                </a:lnTo>
                <a:lnTo>
                  <a:pt x="373688" y="550946"/>
                </a:lnTo>
                <a:lnTo>
                  <a:pt x="329995" y="561657"/>
                </a:lnTo>
                <a:lnTo>
                  <a:pt x="283934" y="565357"/>
                </a:lnTo>
                <a:lnTo>
                  <a:pt x="237874" y="561657"/>
                </a:lnTo>
                <a:lnTo>
                  <a:pt x="194181" y="550946"/>
                </a:lnTo>
                <a:lnTo>
                  <a:pt x="153441" y="533805"/>
                </a:lnTo>
                <a:lnTo>
                  <a:pt x="116237" y="510817"/>
                </a:lnTo>
                <a:lnTo>
                  <a:pt x="83154" y="482563"/>
                </a:lnTo>
                <a:lnTo>
                  <a:pt x="54776" y="449626"/>
                </a:lnTo>
                <a:lnTo>
                  <a:pt x="31688" y="412587"/>
                </a:lnTo>
                <a:lnTo>
                  <a:pt x="14473" y="372028"/>
                </a:lnTo>
                <a:lnTo>
                  <a:pt x="3715" y="328531"/>
                </a:lnTo>
                <a:lnTo>
                  <a:pt x="0" y="282678"/>
                </a:lnTo>
                <a:close/>
              </a:path>
            </a:pathLst>
          </a:custGeom>
          <a:noFill/>
          <a:ln w="10050" cap="flat" cmpd="sng">
            <a:solidFill>
              <a:srgbClr val="387C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0"/>
          <p:cNvSpPr txBox="1">
            <a:spLocks noGrp="1"/>
          </p:cNvSpPr>
          <p:nvPr>
            <p:ph type="title"/>
          </p:nvPr>
        </p:nvSpPr>
        <p:spPr>
          <a:xfrm>
            <a:off x="7871377" y="1706257"/>
            <a:ext cx="4361344" cy="779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sng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body" idx="1"/>
          </p:nvPr>
        </p:nvSpPr>
        <p:spPr>
          <a:xfrm>
            <a:off x="1975494" y="3057565"/>
            <a:ext cx="16153111" cy="45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		</a:t>
            </a:r>
            <a:endParaRPr dirty="0"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sldNum" idx="12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950" b="1" i="0" u="none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3810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950" b="1" i="0" u="none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3810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950" b="1" i="0" u="none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3810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950" b="1" i="0" u="none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3810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950" b="1" i="0" u="none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3810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950" b="1" i="0" u="none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810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950" b="1" i="0" u="none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810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950" b="1" i="0" u="none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10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950" b="1" i="0" u="none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/>
          <p:nvPr/>
        </p:nvSpPr>
        <p:spPr>
          <a:xfrm>
            <a:off x="3926" y="1133"/>
            <a:ext cx="20096249" cy="11307086"/>
          </a:xfrm>
          <a:prstGeom prst="rect">
            <a:avLst/>
          </a:prstGeom>
          <a:solidFill>
            <a:srgbClr val="3E5870">
              <a:alpha val="4078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84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58" name="Google Shape;58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 amt="68000"/>
          </a:blip>
          <a:srcRect t="7" b="6"/>
          <a:stretch/>
        </p:blipFill>
        <p:spPr>
          <a:xfrm>
            <a:off x="3926" y="1135"/>
            <a:ext cx="20104099" cy="1130708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 txBox="1"/>
          <p:nvPr/>
        </p:nvSpPr>
        <p:spPr>
          <a:xfrm>
            <a:off x="5266398" y="4531310"/>
            <a:ext cx="9897035" cy="22467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Intro to Market Making and Quant Strategies</a:t>
            </a:r>
            <a:endParaRPr sz="7000" b="1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60" name="Google Shape;6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295" y="219652"/>
            <a:ext cx="3691889" cy="1181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gbe39319e3c_1_64"/>
          <p:cNvGrpSpPr/>
          <p:nvPr/>
        </p:nvGrpSpPr>
        <p:grpSpPr>
          <a:xfrm>
            <a:off x="0" y="0"/>
            <a:ext cx="20104101" cy="11307445"/>
            <a:chOff x="0" y="0"/>
            <a:chExt cx="20104101" cy="11307445"/>
          </a:xfrm>
        </p:grpSpPr>
        <p:pic>
          <p:nvPicPr>
            <p:cNvPr id="181" name="Google Shape;181;gbe39319e3c_1_6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14"/>
              <a:ext cx="20104101" cy="113071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gbe39319e3c_1_64"/>
            <p:cNvSpPr/>
            <p:nvPr/>
          </p:nvSpPr>
          <p:spPr>
            <a:xfrm>
              <a:off x="5859612" y="0"/>
              <a:ext cx="8382634" cy="11307445"/>
            </a:xfrm>
            <a:custGeom>
              <a:avLst/>
              <a:gdLst/>
              <a:ahLst/>
              <a:cxnLst/>
              <a:rect l="l" t="t" r="r" b="b"/>
              <a:pathLst>
                <a:path w="8382634" h="11307445" extrusionOk="0">
                  <a:moveTo>
                    <a:pt x="8382361" y="0"/>
                  </a:moveTo>
                  <a:lnTo>
                    <a:pt x="0" y="0"/>
                  </a:lnTo>
                  <a:lnTo>
                    <a:pt x="0" y="11307142"/>
                  </a:lnTo>
                  <a:lnTo>
                    <a:pt x="8382361" y="11307142"/>
                  </a:lnTo>
                  <a:lnTo>
                    <a:pt x="8382361" y="0"/>
                  </a:lnTo>
                  <a:close/>
                </a:path>
              </a:pathLst>
            </a:custGeom>
            <a:solidFill>
              <a:srgbClr val="235D8D">
                <a:alpha val="78430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3" name="Google Shape;183;gbe39319e3c_1_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244" y="218604"/>
            <a:ext cx="2693612" cy="86185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be39319e3c_1_64"/>
          <p:cNvSpPr txBox="1">
            <a:spLocks noGrp="1"/>
          </p:cNvSpPr>
          <p:nvPr>
            <p:ph type="sldNum" idx="12"/>
          </p:nvPr>
        </p:nvSpPr>
        <p:spPr>
          <a:xfrm>
            <a:off x="19306117" y="10576790"/>
            <a:ext cx="368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17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85" name="Google Shape;185;gbe39319e3c_1_64"/>
          <p:cNvSpPr/>
          <p:nvPr/>
        </p:nvSpPr>
        <p:spPr>
          <a:xfrm>
            <a:off x="2939857" y="1701096"/>
            <a:ext cx="14222094" cy="8493125"/>
          </a:xfrm>
          <a:custGeom>
            <a:avLst/>
            <a:gdLst/>
            <a:ahLst/>
            <a:cxnLst/>
            <a:rect l="l" t="t" r="r" b="b"/>
            <a:pathLst>
              <a:path w="14222094" h="8493125" extrusionOk="0">
                <a:moveTo>
                  <a:pt x="14221872" y="0"/>
                </a:moveTo>
                <a:lnTo>
                  <a:pt x="0" y="0"/>
                </a:lnTo>
                <a:lnTo>
                  <a:pt x="0" y="8492920"/>
                </a:lnTo>
                <a:lnTo>
                  <a:pt x="14221872" y="8492920"/>
                </a:lnTo>
                <a:lnTo>
                  <a:pt x="14221872" y="0"/>
                </a:lnTo>
                <a:close/>
              </a:path>
            </a:pathLst>
          </a:custGeom>
          <a:solidFill>
            <a:srgbClr val="FFFFFF">
              <a:alpha val="9255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be39319e3c_1_64"/>
          <p:cNvSpPr txBox="1">
            <a:spLocks noGrp="1"/>
          </p:cNvSpPr>
          <p:nvPr>
            <p:ph type="title"/>
          </p:nvPr>
        </p:nvSpPr>
        <p:spPr>
          <a:xfrm>
            <a:off x="5647080" y="2420639"/>
            <a:ext cx="8796600" cy="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dirty="0">
                <a:solidFill>
                  <a:srgbClr val="242424"/>
                </a:solidFill>
              </a:rPr>
              <a:t>Modelling</a:t>
            </a:r>
            <a:endParaRPr dirty="0"/>
          </a:p>
        </p:txBody>
      </p:sp>
      <p:sp>
        <p:nvSpPr>
          <p:cNvPr id="13" name="Google Shape;163;gbe39319e3c_1_38">
            <a:extLst>
              <a:ext uri="{FF2B5EF4-FFF2-40B4-BE49-F238E27FC236}">
                <a16:creationId xmlns:a16="http://schemas.microsoft.com/office/drawing/2014/main" id="{5D85BCBF-B722-4DDB-90A2-6FC31CDB2766}"/>
              </a:ext>
            </a:extLst>
          </p:cNvPr>
          <p:cNvSpPr txBox="1"/>
          <p:nvPr/>
        </p:nvSpPr>
        <p:spPr>
          <a:xfrm>
            <a:off x="4524330" y="3528181"/>
            <a:ext cx="11042100" cy="5167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41275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</a:pPr>
            <a:r>
              <a:rPr lang="en-US" sz="295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Two “Methods”:</a:t>
            </a:r>
          </a:p>
          <a:p>
            <a:pPr marL="457200" marR="0" lvl="0" indent="-4159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Garamond"/>
              <a:buChar char="❖"/>
            </a:pPr>
            <a:r>
              <a:rPr lang="en-US" sz="295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Explicit Modelling</a:t>
            </a:r>
          </a:p>
          <a:p>
            <a:pPr marL="914400" marR="0" lvl="1" indent="-4159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Factor models / component analysis</a:t>
            </a:r>
          </a:p>
          <a:p>
            <a:pPr marL="914400" marR="0" lvl="1" indent="-4159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Calculating spreads</a:t>
            </a:r>
          </a:p>
          <a:p>
            <a:pPr marL="914400" marR="0" lvl="1" indent="-4159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Trading mean-reversion and momentum</a:t>
            </a:r>
            <a:endParaRPr sz="295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4159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Garamond"/>
              <a:buChar char="❖"/>
            </a:pPr>
            <a:r>
              <a:rPr lang="en-US" sz="295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Signal Processing</a:t>
            </a:r>
            <a:endParaRPr sz="2950"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marR="0" lvl="1" indent="-4159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Stochastics – timeseries analysis</a:t>
            </a:r>
          </a:p>
          <a:p>
            <a:pPr marL="914400" marR="0" lvl="1" indent="-4159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Optimal filtering</a:t>
            </a:r>
          </a:p>
          <a:p>
            <a:pPr marL="914400" marR="0" lvl="1" indent="-4159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Assorted machine learning bullshit</a:t>
            </a:r>
            <a:endParaRPr sz="295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50"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074" name="Picture 2" descr="A graphical depiction of the common factor model. Note. This figure... |  Download Scientific Diagram">
            <a:extLst>
              <a:ext uri="{FF2B5EF4-FFF2-40B4-BE49-F238E27FC236}">
                <a16:creationId xmlns:a16="http://schemas.microsoft.com/office/drawing/2014/main" id="{6D816CB4-34B7-4709-B646-51B047C2F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2164" y="3194639"/>
            <a:ext cx="4291739" cy="295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eural Networks – an Intuition - KDnuggets">
            <a:extLst>
              <a:ext uri="{FF2B5EF4-FFF2-40B4-BE49-F238E27FC236}">
                <a16:creationId xmlns:a16="http://schemas.microsoft.com/office/drawing/2014/main" id="{36F3B70C-EEEB-4DE2-B6BD-A724F6F10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0939" y="6602771"/>
            <a:ext cx="4623242" cy="271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244" y="218604"/>
            <a:ext cx="2693612" cy="861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449827"/>
            <a:ext cx="20096562" cy="230665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4205911" y="4132791"/>
            <a:ext cx="11682000" cy="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dirty="0" err="1">
                <a:solidFill>
                  <a:srgbClr val="242424"/>
                </a:solidFill>
              </a:rPr>
              <a:t>Backtesting</a:t>
            </a:r>
            <a:endParaRPr u="none" dirty="0">
              <a:solidFill>
                <a:srgbClr val="242424"/>
              </a:solidFill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7965254" y="5264103"/>
            <a:ext cx="4224655" cy="0"/>
          </a:xfrm>
          <a:custGeom>
            <a:avLst/>
            <a:gdLst/>
            <a:ahLst/>
            <a:cxnLst/>
            <a:rect l="l" t="t" r="r" b="b"/>
            <a:pathLst>
              <a:path w="4224655" h="120000" extrusionOk="0">
                <a:moveTo>
                  <a:pt x="0" y="0"/>
                </a:moveTo>
                <a:lnTo>
                  <a:pt x="4224474" y="0"/>
                </a:lnTo>
              </a:path>
            </a:pathLst>
          </a:custGeom>
          <a:noFill/>
          <a:ln w="20100" cap="flat" cmpd="sng">
            <a:solidFill>
              <a:srgbClr val="001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944774" y="5537987"/>
            <a:ext cx="5139055" cy="5139055"/>
          </a:xfrm>
          <a:custGeom>
            <a:avLst/>
            <a:gdLst/>
            <a:ahLst/>
            <a:cxnLst/>
            <a:rect l="l" t="t" r="r" b="b"/>
            <a:pathLst>
              <a:path w="5139055" h="5139055" extrusionOk="0">
                <a:moveTo>
                  <a:pt x="0" y="5138468"/>
                </a:moveTo>
                <a:lnTo>
                  <a:pt x="5138468" y="5138468"/>
                </a:lnTo>
                <a:lnTo>
                  <a:pt x="5138468" y="0"/>
                </a:lnTo>
                <a:lnTo>
                  <a:pt x="0" y="0"/>
                </a:lnTo>
                <a:lnTo>
                  <a:pt x="0" y="5138468"/>
                </a:lnTo>
                <a:close/>
              </a:path>
            </a:pathLst>
          </a:custGeom>
          <a:noFill/>
          <a:ln w="35175" cap="flat" cmpd="sng">
            <a:solidFill>
              <a:srgbClr val="001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7364718" y="5537987"/>
            <a:ext cx="5141595" cy="5139055"/>
          </a:xfrm>
          <a:custGeom>
            <a:avLst/>
            <a:gdLst/>
            <a:ahLst/>
            <a:cxnLst/>
            <a:rect l="l" t="t" r="r" b="b"/>
            <a:pathLst>
              <a:path w="5141595" h="5139055" extrusionOk="0">
                <a:moveTo>
                  <a:pt x="0" y="5138468"/>
                </a:moveTo>
                <a:lnTo>
                  <a:pt x="5140980" y="5138468"/>
                </a:lnTo>
                <a:lnTo>
                  <a:pt x="5140980" y="0"/>
                </a:lnTo>
                <a:lnTo>
                  <a:pt x="0" y="0"/>
                </a:lnTo>
                <a:lnTo>
                  <a:pt x="0" y="5138468"/>
                </a:lnTo>
                <a:close/>
              </a:path>
            </a:pathLst>
          </a:custGeom>
          <a:noFill/>
          <a:ln w="35175" cap="flat" cmpd="sng">
            <a:solidFill>
              <a:srgbClr val="001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13741947" y="5532961"/>
            <a:ext cx="5141595" cy="5139055"/>
          </a:xfrm>
          <a:custGeom>
            <a:avLst/>
            <a:gdLst/>
            <a:ahLst/>
            <a:cxnLst/>
            <a:rect l="l" t="t" r="r" b="b"/>
            <a:pathLst>
              <a:path w="5141594" h="5139055" extrusionOk="0">
                <a:moveTo>
                  <a:pt x="0" y="5138468"/>
                </a:moveTo>
                <a:lnTo>
                  <a:pt x="5140980" y="5138468"/>
                </a:lnTo>
                <a:lnTo>
                  <a:pt x="5140980" y="0"/>
                </a:lnTo>
                <a:lnTo>
                  <a:pt x="0" y="0"/>
                </a:lnTo>
                <a:lnTo>
                  <a:pt x="0" y="5138468"/>
                </a:lnTo>
                <a:close/>
              </a:path>
            </a:pathLst>
          </a:custGeom>
          <a:noFill/>
          <a:ln w="35175" cap="flat" cmpd="sng">
            <a:solidFill>
              <a:srgbClr val="001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1139718" y="5721801"/>
            <a:ext cx="4721400" cy="382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0" marR="492759" lvl="0" indent="0" algn="ctr" rtl="0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 dirty="0">
                <a:solidFill>
                  <a:srgbClr val="242424"/>
                </a:solidFill>
                <a:latin typeface="Garamond"/>
                <a:ea typeface="Garamond"/>
                <a:cs typeface="Garamond"/>
                <a:sym typeface="Garamond"/>
              </a:rPr>
              <a:t>    Data Collection</a:t>
            </a:r>
            <a:endParaRPr dirty="0"/>
          </a:p>
          <a:p>
            <a:pPr marL="471805" marR="5080" lvl="0" indent="-471805" algn="l" rtl="0">
              <a:lnSpc>
                <a:spcPct val="101000"/>
              </a:lnSpc>
              <a:spcBef>
                <a:spcPts val="261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Create datasets of historical prices, inputs of whatever else is needed (google trends data, oil prices, weather, etc.)</a:t>
            </a:r>
          </a:p>
          <a:p>
            <a:pPr marL="471805" marR="5080" lvl="0" indent="-471805" algn="l" rtl="0">
              <a:lnSpc>
                <a:spcPct val="101000"/>
              </a:lnSpc>
              <a:spcBef>
                <a:spcPts val="261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Query from Bloomberg or scrape from the internet</a:t>
            </a:r>
            <a:endParaRPr sz="27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5" name="Google Shape;115;p3"/>
          <p:cNvSpPr txBox="1">
            <a:spLocks noGrp="1"/>
          </p:cNvSpPr>
          <p:nvPr>
            <p:ph type="sldNum" idx="12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17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16" name="Google Shape;116;p3"/>
          <p:cNvSpPr txBox="1"/>
          <p:nvPr/>
        </p:nvSpPr>
        <p:spPr>
          <a:xfrm>
            <a:off x="7561756" y="5721800"/>
            <a:ext cx="4781400" cy="491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0" marR="225425" lvl="0" indent="0" algn="ctr" rtl="0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 dirty="0">
                <a:solidFill>
                  <a:srgbClr val="242424"/>
                </a:solidFill>
                <a:latin typeface="Garamond"/>
                <a:ea typeface="Garamond"/>
                <a:cs typeface="Garamond"/>
                <a:sym typeface="Garamond"/>
              </a:rPr>
              <a:t>Cleaning</a:t>
            </a:r>
            <a:endParaRPr dirty="0"/>
          </a:p>
          <a:p>
            <a:pPr marL="471805" marR="177165" lvl="0" indent="-471805" algn="l" rtl="0">
              <a:lnSpc>
                <a:spcPct val="101000"/>
              </a:lnSpc>
              <a:spcBef>
                <a:spcPts val="261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Fill in missing fields – can use previous days’ information, but can’t interpolate – why?</a:t>
            </a:r>
          </a:p>
          <a:p>
            <a:pPr marL="471805" marR="177165" lvl="0" indent="-471805" algn="l" rtl="0">
              <a:lnSpc>
                <a:spcPct val="101000"/>
              </a:lnSpc>
              <a:spcBef>
                <a:spcPts val="261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Price: open/</a:t>
            </a:r>
            <a:r>
              <a:rPr lang="en-US" sz="2700" b="1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high</a:t>
            </a:r>
            <a:r>
              <a:rPr lang="en-US" sz="27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/adj. close</a:t>
            </a:r>
          </a:p>
          <a:p>
            <a:pPr marL="471805" marR="177165" lvl="0" indent="-471805" algn="l" rtl="0">
              <a:lnSpc>
                <a:spcPct val="101000"/>
              </a:lnSpc>
              <a:spcBef>
                <a:spcPts val="261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(Why might I avoid high?)</a:t>
            </a:r>
          </a:p>
          <a:p>
            <a:pPr marL="471805" marR="177165" lvl="0" indent="-471805" algn="l" rtl="0">
              <a:lnSpc>
                <a:spcPct val="101000"/>
              </a:lnSpc>
              <a:spcBef>
                <a:spcPts val="261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Adjust for dividends and stock splits</a:t>
            </a:r>
            <a:endParaRPr sz="27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13938250" y="5721801"/>
            <a:ext cx="4724400" cy="425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0" marR="4699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Train/Test</a:t>
            </a:r>
            <a:endParaRPr sz="41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71805" marR="177165" lvl="0" indent="-471805" algn="l" rtl="0">
              <a:lnSpc>
                <a:spcPct val="101000"/>
              </a:lnSpc>
              <a:spcBef>
                <a:spcPts val="261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Split dataset into a training set and a testing set</a:t>
            </a:r>
          </a:p>
          <a:p>
            <a:pPr marL="471805" marR="177165" lvl="0" indent="-471805" algn="l" rtl="0">
              <a:lnSpc>
                <a:spcPct val="101000"/>
              </a:lnSpc>
              <a:spcBef>
                <a:spcPts val="261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Optimize parameters (coefficients, z-score, spread signal, holding days, etc.) and then evaluate the optimized algorithm on the test set</a:t>
            </a:r>
            <a:endParaRPr sz="27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gbd66a225b2_1_14"/>
          <p:cNvGrpSpPr/>
          <p:nvPr/>
        </p:nvGrpSpPr>
        <p:grpSpPr>
          <a:xfrm>
            <a:off x="0" y="0"/>
            <a:ext cx="20104099" cy="11307139"/>
            <a:chOff x="0" y="0"/>
            <a:chExt cx="20104099" cy="11307139"/>
          </a:xfrm>
        </p:grpSpPr>
        <p:pic>
          <p:nvPicPr>
            <p:cNvPr id="170" name="Google Shape;170;gbd66a225b2_1_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0104099" cy="113071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gbd66a225b2_1_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46244" y="218604"/>
              <a:ext cx="2693612" cy="8618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gbd66a225b2_1_14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 extrusionOk="0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550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gbd66a225b2_1_14"/>
          <p:cNvSpPr txBox="1">
            <a:spLocks noGrp="1"/>
          </p:cNvSpPr>
          <p:nvPr>
            <p:ph type="title"/>
          </p:nvPr>
        </p:nvSpPr>
        <p:spPr>
          <a:xfrm>
            <a:off x="5647080" y="2420639"/>
            <a:ext cx="8796600" cy="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dirty="0">
                <a:solidFill>
                  <a:srgbClr val="242424"/>
                </a:solidFill>
              </a:rPr>
              <a:t>Evaluation</a:t>
            </a:r>
            <a:endParaRPr dirty="0"/>
          </a:p>
        </p:txBody>
      </p:sp>
      <p:sp>
        <p:nvSpPr>
          <p:cNvPr id="174" name="Google Shape;174;gbd66a225b2_1_14"/>
          <p:cNvSpPr txBox="1"/>
          <p:nvPr/>
        </p:nvSpPr>
        <p:spPr>
          <a:xfrm>
            <a:off x="3285992" y="3281965"/>
            <a:ext cx="10655361" cy="6824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535305" lvl="0" indent="-472440">
              <a:buClr>
                <a:schemeClr val="dk1"/>
              </a:buClr>
              <a:buSzPts val="2950"/>
              <a:buFont typeface="Garamond"/>
              <a:buChar char="❖"/>
            </a:pPr>
            <a:r>
              <a:rPr lang="en-US" sz="295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Stability – does this work with slightly different parameters?</a:t>
            </a:r>
          </a:p>
          <a:p>
            <a:pPr marL="535305" lvl="0" indent="-472440">
              <a:buClr>
                <a:schemeClr val="dk1"/>
              </a:buClr>
              <a:buSzPts val="2950"/>
              <a:buFont typeface="Garamond"/>
              <a:buChar char="❖"/>
            </a:pPr>
            <a:r>
              <a:rPr lang="en-US" sz="295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Returns</a:t>
            </a:r>
          </a:p>
          <a:p>
            <a:pPr marL="914400" lvl="1" indent="-415925"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most basic metric, lets us determine the EV of this strategy</a:t>
            </a:r>
          </a:p>
          <a:p>
            <a:pPr marL="914400" lvl="1" indent="-415925"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(If returns are sufficiently negative, shorting the strategy might be useful!)</a:t>
            </a:r>
          </a:p>
          <a:p>
            <a:pPr marL="535305" lvl="0" indent="-472440">
              <a:buClr>
                <a:schemeClr val="dk1"/>
              </a:buClr>
              <a:buSzPts val="2950"/>
              <a:buFont typeface="Garamond"/>
              <a:buChar char="❖"/>
            </a:pPr>
            <a:r>
              <a:rPr lang="en-US" sz="295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Volatility</a:t>
            </a:r>
          </a:p>
          <a:p>
            <a:pPr marL="914400" lvl="1" indent="-415925"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We prefer lesser price fluctuations</a:t>
            </a:r>
          </a:p>
          <a:p>
            <a:pPr marL="914400" lvl="1" indent="-415925"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Can be combined with mean returns and risk-free for the Sharpe ratio, </a:t>
            </a:r>
            <a:r>
              <a:rPr lang="en-US" sz="2950" u="sng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other ratios exist but suck</a:t>
            </a:r>
          </a:p>
          <a:p>
            <a:pPr marL="914400" lvl="1" indent="-415925"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 low-return, low vol strategy can be levered up, can possibly beat a high-return, high vol strategy</a:t>
            </a:r>
          </a:p>
          <a:p>
            <a:pPr marL="535305" lvl="0" indent="-472440">
              <a:buClr>
                <a:schemeClr val="dk1"/>
              </a:buClr>
              <a:buSzPts val="2950"/>
              <a:buFont typeface="Garamond"/>
              <a:buChar char="❖"/>
            </a:pPr>
            <a:r>
              <a:rPr lang="en-US" sz="295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Nature of trades</a:t>
            </a:r>
          </a:p>
          <a:p>
            <a:pPr marL="914400" lvl="1" indent="-415925"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Favor fewer trades to avoid paying trade fees (when applicable) and bid-ask</a:t>
            </a:r>
          </a:p>
          <a:p>
            <a:pPr marL="914400" lvl="1" indent="-415925"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10,000 trades with 51% accuracy or 1000 with 95%?</a:t>
            </a:r>
          </a:p>
        </p:txBody>
      </p:sp>
      <p:sp>
        <p:nvSpPr>
          <p:cNvPr id="175" name="Google Shape;175;gbd66a225b2_1_14"/>
          <p:cNvSpPr txBox="1">
            <a:spLocks noGrp="1"/>
          </p:cNvSpPr>
          <p:nvPr>
            <p:ph type="sldNum" idx="12"/>
          </p:nvPr>
        </p:nvSpPr>
        <p:spPr>
          <a:xfrm>
            <a:off x="19306117" y="10576790"/>
            <a:ext cx="368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17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7170" name="Picture 2" descr="What is the Sharpe ratio and how is it used?">
            <a:extLst>
              <a:ext uri="{FF2B5EF4-FFF2-40B4-BE49-F238E27FC236}">
                <a16:creationId xmlns:a16="http://schemas.microsoft.com/office/drawing/2014/main" id="{E4D7C253-4350-4BFD-8931-0FB1850F9D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0" b="50000"/>
          <a:stretch/>
        </p:blipFill>
        <p:spPr bwMode="auto">
          <a:xfrm>
            <a:off x="13941353" y="3281965"/>
            <a:ext cx="2312147" cy="173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244" y="218604"/>
            <a:ext cx="2693612" cy="86185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8"/>
          <p:cNvSpPr txBox="1">
            <a:spLocks noGrp="1"/>
          </p:cNvSpPr>
          <p:nvPr>
            <p:ph type="title"/>
          </p:nvPr>
        </p:nvSpPr>
        <p:spPr>
          <a:xfrm>
            <a:off x="9968500" y="1457750"/>
            <a:ext cx="5883900" cy="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dirty="0">
                <a:solidFill>
                  <a:srgbClr val="242424"/>
                </a:solidFill>
              </a:rPr>
              <a:t>Understanding Bias</a:t>
            </a:r>
            <a:endParaRPr dirty="0"/>
          </a:p>
        </p:txBody>
      </p:sp>
      <p:sp>
        <p:nvSpPr>
          <p:cNvPr id="138" name="Google Shape;138;p8"/>
          <p:cNvSpPr/>
          <p:nvPr/>
        </p:nvSpPr>
        <p:spPr>
          <a:xfrm>
            <a:off x="10669831" y="2569754"/>
            <a:ext cx="4224655" cy="0"/>
          </a:xfrm>
          <a:custGeom>
            <a:avLst/>
            <a:gdLst/>
            <a:ahLst/>
            <a:cxnLst/>
            <a:rect l="l" t="t" r="r" b="b"/>
            <a:pathLst>
              <a:path w="4224655" h="120000" extrusionOk="0">
                <a:moveTo>
                  <a:pt x="0" y="0"/>
                </a:moveTo>
                <a:lnTo>
                  <a:pt x="4224474" y="0"/>
                </a:lnTo>
              </a:path>
            </a:pathLst>
          </a:custGeom>
          <a:noFill/>
          <a:ln w="20100" cap="flat" cmpd="sng">
            <a:solidFill>
              <a:srgbClr val="001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8"/>
          <p:cNvSpPr txBox="1"/>
          <p:nvPr/>
        </p:nvSpPr>
        <p:spPr>
          <a:xfrm>
            <a:off x="6678717" y="2836476"/>
            <a:ext cx="12995700" cy="872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484505" marR="5080" lvl="0" indent="-47244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Noto Sans Symbols"/>
              <a:buChar char="❖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Optimization Bias (curve-fitting / data-snooping)</a:t>
            </a:r>
          </a:p>
          <a:p>
            <a:pPr marL="914400" marR="5080" lvl="1" indent="-415925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Particularly nasty</a:t>
            </a:r>
          </a:p>
          <a:p>
            <a:pPr marL="914400" marR="5080" lvl="1" indent="-415925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Continuously adjusting the model until we reach satisfying results</a:t>
            </a:r>
          </a:p>
          <a:p>
            <a:pPr marL="914400" marR="5080" lvl="1" indent="-415925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An algo can just be outright bad </a:t>
            </a:r>
          </a:p>
          <a:p>
            <a:pPr marL="484505" marR="5080" lvl="0" indent="-472440">
              <a:lnSpc>
                <a:spcPct val="100600"/>
              </a:lnSpc>
              <a:buClr>
                <a:schemeClr val="dk1"/>
              </a:buClr>
              <a:buSzPts val="2950"/>
              <a:buFont typeface="Noto Sans Symbols"/>
              <a:buChar char="❖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Survivorship Bias</a:t>
            </a:r>
          </a:p>
          <a:p>
            <a:pPr marL="914400" marR="5080" lvl="1" indent="-415925">
              <a:lnSpc>
                <a:spcPct val="100600"/>
              </a:lnSpc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You’ve seen it before</a:t>
            </a:r>
          </a:p>
          <a:p>
            <a:pPr marL="914400" marR="5080" lvl="1" indent="-415925">
              <a:lnSpc>
                <a:spcPct val="100600"/>
              </a:lnSpc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Must pick companies that have survived the whole historical period, which may not be true for companies picked in the future</a:t>
            </a:r>
          </a:p>
          <a:p>
            <a:pPr marL="484505" marR="5080" lvl="0" indent="-472440">
              <a:lnSpc>
                <a:spcPct val="100600"/>
              </a:lnSpc>
              <a:buClr>
                <a:schemeClr val="dk1"/>
              </a:buClr>
              <a:buSzPts val="2950"/>
              <a:buFont typeface="Noto Sans Symbols"/>
              <a:buChar char="❖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Psychological pain</a:t>
            </a:r>
          </a:p>
          <a:p>
            <a:pPr marL="914400" marR="5080" lvl="1" indent="-415925">
              <a:lnSpc>
                <a:spcPct val="100600"/>
              </a:lnSpc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150% overall returns look nice until you are in the trough</a:t>
            </a:r>
          </a:p>
          <a:p>
            <a:pPr marL="914400" marR="5080" lvl="1" indent="-415925">
              <a:lnSpc>
                <a:spcPct val="100600"/>
              </a:lnSpc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 trader may not stomach long/large drawdowns that look less severe in hindsight</a:t>
            </a:r>
          </a:p>
          <a:p>
            <a:pPr marL="484505" marR="5080" lvl="0" indent="-472440">
              <a:lnSpc>
                <a:spcPct val="100600"/>
              </a:lnSpc>
              <a:buClr>
                <a:schemeClr val="dk1"/>
              </a:buClr>
              <a:buSzPts val="2950"/>
              <a:buFont typeface="Noto Sans Symbols"/>
              <a:buChar char="❖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Look-Ahead Bias</a:t>
            </a:r>
          </a:p>
          <a:p>
            <a:pPr marL="914400" marR="5080" lvl="1" indent="-415925">
              <a:lnSpc>
                <a:spcPct val="100600"/>
              </a:lnSpc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Future data can be accidentally introduced during training</a:t>
            </a:r>
          </a:p>
          <a:p>
            <a:pPr marL="914400" marR="5080" lvl="1" indent="-415925">
              <a:lnSpc>
                <a:spcPct val="100600"/>
              </a:lnSpc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Can lead to overfitting</a:t>
            </a:r>
          </a:p>
          <a:p>
            <a:pPr marL="914400" marR="5080" lvl="1" indent="-415925">
              <a:lnSpc>
                <a:spcPct val="100600"/>
              </a:lnSpc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Will not work for the model in real-time</a:t>
            </a:r>
          </a:p>
          <a:p>
            <a:pPr marL="484505" marR="5080" lvl="0" indent="-472440">
              <a:lnSpc>
                <a:spcPct val="100600"/>
              </a:lnSpc>
              <a:buClr>
                <a:schemeClr val="dk1"/>
              </a:buClr>
              <a:buSzPts val="2950"/>
              <a:buFont typeface="Noto Sans Symbols"/>
              <a:buChar char="❖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Anchoring</a:t>
            </a:r>
          </a:p>
          <a:p>
            <a:pPr marL="914400" marR="5080" lvl="1" indent="-415925">
              <a:lnSpc>
                <a:spcPct val="100600"/>
              </a:lnSpc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Prioritizing earlier information</a:t>
            </a:r>
          </a:p>
          <a:p>
            <a:pPr marL="914400" marR="5080" lvl="1" indent="-415925">
              <a:lnSpc>
                <a:spcPct val="100600"/>
              </a:lnSpc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More of an issue for humans than algorithms, but can influence model structure</a:t>
            </a:r>
          </a:p>
          <a:p>
            <a:pPr marL="914400" marR="5080" lvl="1" indent="-415925">
              <a:lnSpc>
                <a:spcPct val="100600"/>
              </a:lnSpc>
              <a:buClr>
                <a:schemeClr val="dk1"/>
              </a:buClr>
              <a:buSzPts val="2950"/>
              <a:buFont typeface="Garamond"/>
              <a:buChar char="▪"/>
            </a:pPr>
            <a:endParaRPr lang="en-US" sz="295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0" name="Google Shape;140;p8"/>
          <p:cNvSpPr txBox="1">
            <a:spLocks noGrp="1"/>
          </p:cNvSpPr>
          <p:nvPr>
            <p:ph type="sldNum" idx="12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17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6148" name="Picture 4" descr="7 Lessons on Survivorship Bias that Will Help You Make Better Decisions - I  Done This Blog">
            <a:extLst>
              <a:ext uri="{FF2B5EF4-FFF2-40B4-BE49-F238E27FC236}">
                <a16:creationId xmlns:a16="http://schemas.microsoft.com/office/drawing/2014/main" id="{27874C4A-9373-44BA-8936-FD6F59DE6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64" y="1495904"/>
            <a:ext cx="4876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What Is Drawdown in Forex? - ForexBoat Trading Academy">
            <a:extLst>
              <a:ext uri="{FF2B5EF4-FFF2-40B4-BE49-F238E27FC236}">
                <a16:creationId xmlns:a16="http://schemas.microsoft.com/office/drawing/2014/main" id="{E649F6F0-A54A-4BA2-9D84-E707B0AC6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89" y="5193765"/>
            <a:ext cx="5206749" cy="290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ALL about Anchoring Bias - 12manage">
            <a:extLst>
              <a:ext uri="{FF2B5EF4-FFF2-40B4-BE49-F238E27FC236}">
                <a16:creationId xmlns:a16="http://schemas.microsoft.com/office/drawing/2014/main" id="{40FCEEDE-A811-4459-9CAB-EBFEE6D45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165" y="8194664"/>
            <a:ext cx="4107270" cy="290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e39319e3c_1_48"/>
          <p:cNvSpPr/>
          <p:nvPr/>
        </p:nvSpPr>
        <p:spPr>
          <a:xfrm>
            <a:off x="3926" y="1133"/>
            <a:ext cx="20096100" cy="11307000"/>
          </a:xfrm>
          <a:prstGeom prst="rect">
            <a:avLst/>
          </a:prstGeom>
          <a:solidFill>
            <a:srgbClr val="3E5870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84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67" name="Google Shape;67;gbe39319e3c_1_4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 amt="68000"/>
          </a:blip>
          <a:srcRect t="9"/>
          <a:stretch/>
        </p:blipFill>
        <p:spPr>
          <a:xfrm>
            <a:off x="3926" y="1135"/>
            <a:ext cx="20104200" cy="113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gbe39319e3c_1_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295" y="219652"/>
            <a:ext cx="3691889" cy="118140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gbe39319e3c_1_48"/>
          <p:cNvSpPr/>
          <p:nvPr/>
        </p:nvSpPr>
        <p:spPr>
          <a:xfrm>
            <a:off x="2939857" y="1701096"/>
            <a:ext cx="14222094" cy="8493125"/>
          </a:xfrm>
          <a:custGeom>
            <a:avLst/>
            <a:gdLst/>
            <a:ahLst/>
            <a:cxnLst/>
            <a:rect l="l" t="t" r="r" b="b"/>
            <a:pathLst>
              <a:path w="14222094" h="8493125" extrusionOk="0">
                <a:moveTo>
                  <a:pt x="14221872" y="0"/>
                </a:moveTo>
                <a:lnTo>
                  <a:pt x="0" y="0"/>
                </a:lnTo>
                <a:lnTo>
                  <a:pt x="0" y="8492920"/>
                </a:lnTo>
                <a:lnTo>
                  <a:pt x="14221872" y="8492920"/>
                </a:lnTo>
                <a:lnTo>
                  <a:pt x="14221872" y="0"/>
                </a:lnTo>
                <a:close/>
              </a:path>
            </a:pathLst>
          </a:custGeom>
          <a:solidFill>
            <a:srgbClr val="FFFFFF">
              <a:alpha val="9255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gbe39319e3c_1_48"/>
          <p:cNvSpPr txBox="1">
            <a:spLocks noGrp="1"/>
          </p:cNvSpPr>
          <p:nvPr>
            <p:ph type="title" idx="4294967295"/>
          </p:nvPr>
        </p:nvSpPr>
        <p:spPr>
          <a:xfrm>
            <a:off x="5647080" y="2420639"/>
            <a:ext cx="8796600" cy="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dirty="0">
                <a:solidFill>
                  <a:srgbClr val="242424"/>
                </a:solidFill>
              </a:rPr>
              <a:t>What is Market Making?</a:t>
            </a:r>
            <a:endParaRPr dirty="0"/>
          </a:p>
        </p:txBody>
      </p:sp>
      <p:sp>
        <p:nvSpPr>
          <p:cNvPr id="71" name="Google Shape;71;gbe39319e3c_1_48"/>
          <p:cNvSpPr txBox="1"/>
          <p:nvPr/>
        </p:nvSpPr>
        <p:spPr>
          <a:xfrm>
            <a:off x="3965099" y="4139000"/>
            <a:ext cx="12028879" cy="319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535305" marR="0" lvl="0" indent="-472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Garamond"/>
              <a:buChar char="❖"/>
            </a:pPr>
            <a:r>
              <a:rPr lang="en-US" sz="295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Providing liquidity by quoting two-sided markets, earning money off the spread between their quoted bid and offer.</a:t>
            </a:r>
          </a:p>
          <a:p>
            <a:pPr marL="535305" marR="0" lvl="0" indent="-472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Garamond"/>
              <a:buChar char="❖"/>
            </a:pPr>
            <a:r>
              <a:rPr lang="en-US" sz="295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Gives buyers and sellers a better deal, while still making money.</a:t>
            </a:r>
          </a:p>
          <a:p>
            <a:pPr marL="535305" marR="0" lvl="0" indent="-472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Garamond"/>
              <a:buChar char="❖"/>
            </a:pPr>
            <a:endParaRPr lang="en-US" sz="2950"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535305" lvl="7" indent="-472440">
              <a:buClr>
                <a:schemeClr val="dk1"/>
              </a:buClr>
              <a:buSzPts val="2950"/>
              <a:buFont typeface="Garamond"/>
              <a:buChar char="❖"/>
            </a:pPr>
            <a:endParaRPr lang="en-US" sz="2950"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62865" lvl="7">
              <a:buClr>
                <a:schemeClr val="dk1"/>
              </a:buClr>
              <a:buSzPts val="2950"/>
            </a:pPr>
            <a:endParaRPr lang="en-US" sz="2950"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535305" marR="0" lvl="0" indent="-472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Garamond"/>
              <a:buChar char="❖"/>
            </a:pPr>
            <a:endParaRPr lang="en-US" sz="2950"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4FA1E4B-57CF-43C6-A53B-56E35EAD4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380" y="5830027"/>
            <a:ext cx="114300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244" y="218604"/>
            <a:ext cx="2693612" cy="8618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91926" y="1457752"/>
            <a:ext cx="407924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08505" algn="l"/>
              </a:tabLst>
            </a:pPr>
            <a:r>
              <a:rPr u="none" spc="385" dirty="0">
                <a:solidFill>
                  <a:srgbClr val="242424"/>
                </a:solidFill>
              </a:rPr>
              <a:t>Brain	</a:t>
            </a:r>
            <a:r>
              <a:rPr u="none" spc="330" dirty="0">
                <a:solidFill>
                  <a:srgbClr val="242424"/>
                </a:solidFill>
              </a:rPr>
              <a:t>Teaser</a:t>
            </a:r>
          </a:p>
        </p:txBody>
      </p:sp>
      <p:sp>
        <p:nvSpPr>
          <p:cNvPr id="4" name="object 4"/>
          <p:cNvSpPr/>
          <p:nvPr/>
        </p:nvSpPr>
        <p:spPr>
          <a:xfrm>
            <a:off x="11952906" y="2588079"/>
            <a:ext cx="4224655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474" y="0"/>
                </a:lnTo>
              </a:path>
            </a:pathLst>
          </a:custGeom>
          <a:ln w="20101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796633"/>
            <a:ext cx="8337133" cy="748784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249518" y="4718842"/>
            <a:ext cx="7631430" cy="18716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1430" algn="ctr">
              <a:spcBef>
                <a:spcPts val="95"/>
              </a:spcBef>
              <a:tabLst>
                <a:tab pos="776605" algn="l"/>
                <a:tab pos="2782570" algn="l"/>
                <a:tab pos="6804659" algn="l"/>
              </a:tabLst>
            </a:pPr>
            <a:r>
              <a:rPr lang="en-US" sz="3000" dirty="0">
                <a:latin typeface="Garamond"/>
                <a:cs typeface="Garamond"/>
              </a:rPr>
              <a:t>Question: What digit is the most frequent between the numbers 1 and 1,000 (inclusive)? What digit is the least frequent between the numbers 1 and 1,000 (inclusive)?</a:t>
            </a:r>
            <a:endParaRPr sz="3000" dirty="0">
              <a:latin typeface="Garamond"/>
              <a:cs typeface="Garamond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lnSpc>
                  <a:spcPct val="100000"/>
                </a:lnSpc>
                <a:spcBef>
                  <a:spcPts val="285"/>
                </a:spcBef>
              </a:pPr>
              <a:t>3</a:t>
            </a:fld>
            <a:endParaRPr spc="15" dirty="0"/>
          </a:p>
        </p:txBody>
      </p:sp>
    </p:spTree>
    <p:extLst>
      <p:ext uri="{BB962C8B-B14F-4D97-AF65-F5344CB8AC3E}">
        <p14:creationId xmlns:p14="http://schemas.microsoft.com/office/powerpoint/2010/main" val="454539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244" y="218604"/>
            <a:ext cx="2693612" cy="8618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14789" y="1457752"/>
            <a:ext cx="723709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159760" algn="l"/>
                <a:tab pos="5166360" algn="l"/>
              </a:tabLst>
            </a:pPr>
            <a:r>
              <a:rPr u="none" spc="425" dirty="0">
                <a:solidFill>
                  <a:srgbClr val="242424"/>
                </a:solidFill>
              </a:rPr>
              <a:t>Solution:	</a:t>
            </a:r>
            <a:r>
              <a:rPr u="none" spc="385" dirty="0">
                <a:solidFill>
                  <a:srgbClr val="242424"/>
                </a:solidFill>
              </a:rPr>
              <a:t>Brain	</a:t>
            </a:r>
            <a:r>
              <a:rPr u="none" spc="330" dirty="0">
                <a:solidFill>
                  <a:srgbClr val="242424"/>
                </a:solidFill>
              </a:rPr>
              <a:t>Teaser</a:t>
            </a:r>
          </a:p>
        </p:txBody>
      </p:sp>
      <p:sp>
        <p:nvSpPr>
          <p:cNvPr id="4" name="object 4"/>
          <p:cNvSpPr/>
          <p:nvPr/>
        </p:nvSpPr>
        <p:spPr>
          <a:xfrm>
            <a:off x="11952906" y="2588079"/>
            <a:ext cx="4224655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474" y="0"/>
                </a:lnTo>
              </a:path>
            </a:pathLst>
          </a:custGeom>
          <a:ln w="20101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796633"/>
            <a:ext cx="8337133" cy="748784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143030" y="2796633"/>
            <a:ext cx="9844405" cy="7287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en-US" sz="3100" spc="5" dirty="0">
                <a:latin typeface="Garamond"/>
                <a:cs typeface="Garamond"/>
              </a:rPr>
              <a:t>Solution: </a:t>
            </a:r>
          </a:p>
          <a:p>
            <a:pPr marL="12700">
              <a:spcBef>
                <a:spcPts val="125"/>
              </a:spcBef>
            </a:pPr>
            <a:endParaRPr lang="en-US" sz="3100" spc="5" dirty="0">
              <a:latin typeface="Garamond"/>
              <a:cs typeface="Garamond"/>
            </a:endParaRPr>
          </a:p>
          <a:p>
            <a:pPr marL="12700">
              <a:spcBef>
                <a:spcPts val="125"/>
              </a:spcBef>
            </a:pPr>
            <a:r>
              <a:rPr lang="en-US" sz="3100" spc="5" dirty="0">
                <a:latin typeface="Garamond"/>
                <a:cs typeface="Garamond"/>
              </a:rPr>
              <a:t>The most common digit is 1 and the least</a:t>
            </a:r>
          </a:p>
          <a:p>
            <a:pPr marL="12700">
              <a:spcBef>
                <a:spcPts val="125"/>
              </a:spcBef>
            </a:pPr>
            <a:r>
              <a:rPr lang="en-US" sz="3100" spc="5" dirty="0">
                <a:latin typeface="Garamond"/>
                <a:cs typeface="Garamond"/>
              </a:rPr>
              <a:t>common digit is 0.</a:t>
            </a:r>
          </a:p>
          <a:p>
            <a:pPr marL="12700">
              <a:spcBef>
                <a:spcPts val="125"/>
              </a:spcBef>
            </a:pPr>
            <a:endParaRPr lang="en-US" sz="3100" spc="5" dirty="0">
              <a:latin typeface="Garamond"/>
              <a:cs typeface="Garamond"/>
            </a:endParaRPr>
          </a:p>
          <a:p>
            <a:pPr marL="12700">
              <a:spcBef>
                <a:spcPts val="125"/>
              </a:spcBef>
            </a:pPr>
            <a:r>
              <a:rPr lang="en-US" sz="3100" spc="5" dirty="0">
                <a:latin typeface="Garamond"/>
                <a:cs typeface="Garamond"/>
              </a:rPr>
              <a:t>The digits 0 through 9 follow the same pattern. There is exactly 1 occurrence digit for every 10 numbers.</a:t>
            </a:r>
          </a:p>
          <a:p>
            <a:pPr marL="12700">
              <a:spcBef>
                <a:spcPts val="125"/>
              </a:spcBef>
            </a:pPr>
            <a:endParaRPr lang="en-US" sz="3100" spc="5" dirty="0">
              <a:latin typeface="Garamond"/>
              <a:cs typeface="Garamond"/>
            </a:endParaRPr>
          </a:p>
          <a:p>
            <a:pPr marL="12700">
              <a:spcBef>
                <a:spcPts val="125"/>
              </a:spcBef>
            </a:pPr>
            <a:r>
              <a:rPr lang="en-US" sz="3100" spc="5" dirty="0">
                <a:latin typeface="Garamond"/>
                <a:cs typeface="Garamond"/>
              </a:rPr>
              <a:t>For instance, the digit 2 appears once between 10 and 19 and once between 30 and 39. 2 also appears in 20, 21, </a:t>
            </a:r>
            <a:r>
              <a:rPr lang="en-US" sz="3100" spc="5" dirty="0" err="1">
                <a:latin typeface="Garamond"/>
                <a:cs typeface="Garamond"/>
              </a:rPr>
              <a:t>etc</a:t>
            </a:r>
            <a:r>
              <a:rPr lang="en-US" sz="3100" spc="5" dirty="0">
                <a:latin typeface="Garamond"/>
                <a:cs typeface="Garamond"/>
              </a:rPr>
              <a:t>… and 200, 201, 202, </a:t>
            </a:r>
            <a:r>
              <a:rPr lang="en-US" sz="3100" spc="5" dirty="0" err="1">
                <a:latin typeface="Garamond"/>
                <a:cs typeface="Garamond"/>
              </a:rPr>
              <a:t>etc</a:t>
            </a:r>
            <a:r>
              <a:rPr lang="en-US" sz="3100" spc="5" dirty="0">
                <a:latin typeface="Garamond"/>
                <a:cs typeface="Garamond"/>
              </a:rPr>
              <a:t>… The only difference for 1 is that 1,000 includes a 1, so there is a single extra occurrence (301 vs. 300).</a:t>
            </a:r>
          </a:p>
          <a:p>
            <a:pPr marL="12700">
              <a:spcBef>
                <a:spcPts val="125"/>
              </a:spcBef>
            </a:pPr>
            <a:endParaRPr lang="en-US" sz="3100" spc="5" dirty="0">
              <a:latin typeface="Garamond"/>
              <a:cs typeface="Garamond"/>
            </a:endParaRPr>
          </a:p>
          <a:p>
            <a:pPr marL="12700">
              <a:spcBef>
                <a:spcPts val="125"/>
              </a:spcBef>
            </a:pPr>
            <a:r>
              <a:rPr lang="en-US" sz="3100" spc="5" dirty="0">
                <a:latin typeface="Garamond"/>
                <a:cs typeface="Garamond"/>
              </a:rPr>
              <a:t>The reason 0 has the least occurrences is because 0 doesn’t have any equivalents to 22, 33, 44, 222, 333, </a:t>
            </a:r>
            <a:r>
              <a:rPr lang="en-US" sz="3100" spc="5" dirty="0" err="1">
                <a:latin typeface="Garamond"/>
                <a:cs typeface="Garamond"/>
              </a:rPr>
              <a:t>etc</a:t>
            </a:r>
            <a:r>
              <a:rPr lang="en-US" sz="3100" spc="5" dirty="0">
                <a:latin typeface="Garamond"/>
                <a:cs typeface="Garamond"/>
              </a:rPr>
              <a:t>…</a:t>
            </a:r>
            <a:endParaRPr sz="3100" dirty="0">
              <a:latin typeface="Garamond"/>
              <a:cs typeface="Garamond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lnSpc>
                  <a:spcPct val="100000"/>
                </a:lnSpc>
                <a:spcBef>
                  <a:spcPts val="285"/>
                </a:spcBef>
              </a:pPr>
              <a:t>4</a:t>
            </a:fld>
            <a:endParaRPr spc="15" dirty="0"/>
          </a:p>
        </p:txBody>
      </p:sp>
    </p:spTree>
    <p:extLst>
      <p:ext uri="{BB962C8B-B14F-4D97-AF65-F5344CB8AC3E}">
        <p14:creationId xmlns:p14="http://schemas.microsoft.com/office/powerpoint/2010/main" val="298304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4"/>
          <p:cNvGrpSpPr/>
          <p:nvPr/>
        </p:nvGrpSpPr>
        <p:grpSpPr>
          <a:xfrm>
            <a:off x="0" y="0"/>
            <a:ext cx="20104099" cy="11307140"/>
            <a:chOff x="0" y="0"/>
            <a:chExt cx="20104099" cy="11307140"/>
          </a:xfrm>
        </p:grpSpPr>
        <p:pic>
          <p:nvPicPr>
            <p:cNvPr id="80" name="Google Shape;80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0104099" cy="113071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46244" y="218604"/>
              <a:ext cx="2693612" cy="8618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Google Shape;82;p4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 extrusionOk="0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549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647080" y="2420639"/>
            <a:ext cx="8796600" cy="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dirty="0">
                <a:solidFill>
                  <a:srgbClr val="242424"/>
                </a:solidFill>
              </a:rPr>
              <a:t>Profiting</a:t>
            </a:r>
            <a:endParaRPr dirty="0"/>
          </a:p>
        </p:txBody>
      </p:sp>
      <p:sp>
        <p:nvSpPr>
          <p:cNvPr id="84" name="Google Shape;84;p4"/>
          <p:cNvSpPr txBox="1"/>
          <p:nvPr/>
        </p:nvSpPr>
        <p:spPr>
          <a:xfrm>
            <a:off x="3337214" y="3411050"/>
            <a:ext cx="7908302" cy="5916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lvl="5"/>
            <a:endParaRPr sz="2950"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535305" lvl="5" indent="-472440">
              <a:buClr>
                <a:schemeClr val="dk1"/>
              </a:buClr>
              <a:buSzPts val="2950"/>
              <a:buFont typeface="Garamond"/>
              <a:buChar char="❖"/>
            </a:pPr>
            <a:r>
              <a:rPr lang="en-US" sz="295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Returns</a:t>
            </a:r>
          </a:p>
          <a:p>
            <a:pPr marL="914400" lvl="6" indent="-415925"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Can “buy low, sell high” by quoting a bid price and a higher ask</a:t>
            </a:r>
          </a:p>
          <a:p>
            <a:pPr marL="914400" lvl="6" indent="-415925"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High volume &amp; small spread generally most profitable</a:t>
            </a:r>
          </a:p>
          <a:p>
            <a:pPr marL="914400" lvl="6" indent="-415925"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Vs ECNs fixed commission</a:t>
            </a:r>
          </a:p>
          <a:p>
            <a:pPr marL="535305" lvl="5" indent="-472440">
              <a:buClr>
                <a:schemeClr val="dk1"/>
              </a:buClr>
              <a:buSzPts val="2950"/>
              <a:buFont typeface="Garamond"/>
              <a:buChar char="❖"/>
            </a:pPr>
            <a:r>
              <a:rPr lang="en-US" sz="295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Risks</a:t>
            </a:r>
          </a:p>
          <a:p>
            <a:pPr marL="914400" lvl="6" indent="-415925"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MMs are compensated for short-term risk of price fluctuations of an asset after it’s been bought but before it’s been sold</a:t>
            </a:r>
          </a:p>
          <a:p>
            <a:pPr marL="914400" lvl="6" indent="-415925"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Risk of directional exposure on bad quotes</a:t>
            </a:r>
          </a:p>
          <a:p>
            <a:pPr marL="498475" lvl="6">
              <a:buClr>
                <a:schemeClr val="dk1"/>
              </a:buClr>
              <a:buSzPts val="2950"/>
            </a:pPr>
            <a:endParaRPr lang="en-US" sz="2950"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5" name="Google Shape;85;p4"/>
          <p:cNvSpPr txBox="1">
            <a:spLocks noGrp="1"/>
          </p:cNvSpPr>
          <p:nvPr>
            <p:ph type="sldNum" idx="12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17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B752655-B6E0-4D81-B63E-B0F1E96B3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267" y="4174883"/>
            <a:ext cx="6783684" cy="503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2"/>
          <p:cNvGrpSpPr/>
          <p:nvPr/>
        </p:nvGrpSpPr>
        <p:grpSpPr>
          <a:xfrm>
            <a:off x="0" y="0"/>
            <a:ext cx="20104099" cy="11307445"/>
            <a:chOff x="0" y="0"/>
            <a:chExt cx="20104099" cy="11307445"/>
          </a:xfrm>
        </p:grpSpPr>
        <p:pic>
          <p:nvPicPr>
            <p:cNvPr id="92" name="Google Shape;9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14"/>
              <a:ext cx="20104099" cy="113071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p2"/>
            <p:cNvSpPr/>
            <p:nvPr/>
          </p:nvSpPr>
          <p:spPr>
            <a:xfrm>
              <a:off x="5859612" y="0"/>
              <a:ext cx="8382634" cy="11307445"/>
            </a:xfrm>
            <a:custGeom>
              <a:avLst/>
              <a:gdLst/>
              <a:ahLst/>
              <a:cxnLst/>
              <a:rect l="l" t="t" r="r" b="b"/>
              <a:pathLst>
                <a:path w="8382634" h="11307445" extrusionOk="0">
                  <a:moveTo>
                    <a:pt x="8382361" y="0"/>
                  </a:moveTo>
                  <a:lnTo>
                    <a:pt x="0" y="0"/>
                  </a:lnTo>
                  <a:lnTo>
                    <a:pt x="0" y="11307142"/>
                  </a:lnTo>
                  <a:lnTo>
                    <a:pt x="8382361" y="11307142"/>
                  </a:lnTo>
                  <a:lnTo>
                    <a:pt x="8382361" y="0"/>
                  </a:lnTo>
                  <a:close/>
                </a:path>
              </a:pathLst>
            </a:custGeom>
            <a:solidFill>
              <a:srgbClr val="235D8D">
                <a:alpha val="78431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6796237" y="930275"/>
            <a:ext cx="6509384" cy="773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508000" marR="5080" lvl="0" indent="-49593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dirty="0"/>
              <a:t>Exchange Benefits</a:t>
            </a:r>
            <a:endParaRPr u="none" dirty="0"/>
          </a:p>
        </p:txBody>
      </p:sp>
      <p:sp>
        <p:nvSpPr>
          <p:cNvPr id="95" name="Google Shape;95;p2"/>
          <p:cNvSpPr/>
          <p:nvPr/>
        </p:nvSpPr>
        <p:spPr>
          <a:xfrm>
            <a:off x="7940126" y="2017285"/>
            <a:ext cx="4224655" cy="0"/>
          </a:xfrm>
          <a:custGeom>
            <a:avLst/>
            <a:gdLst/>
            <a:ahLst/>
            <a:cxnLst/>
            <a:rect l="l" t="t" r="r" b="b"/>
            <a:pathLst>
              <a:path w="4224655" h="120000" extrusionOk="0">
                <a:moveTo>
                  <a:pt x="0" y="0"/>
                </a:moveTo>
                <a:lnTo>
                  <a:pt x="4224474" y="0"/>
                </a:lnTo>
              </a:path>
            </a:pathLst>
          </a:custGeom>
          <a:noFill/>
          <a:ln w="20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244" y="218604"/>
            <a:ext cx="2693612" cy="86185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6796224" y="7315550"/>
            <a:ext cx="7134325" cy="375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31450" rIns="0" bIns="0" anchor="t" anchorCtr="0">
            <a:spAutoFit/>
          </a:bodyPr>
          <a:lstStyle/>
          <a:p>
            <a:pPr marL="484505" marR="0" lvl="0" indent="-472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Noto Sans Symbols"/>
              <a:buChar char="❖"/>
            </a:pPr>
            <a:r>
              <a:rPr lang="en-US" sz="37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Immediacy - </a:t>
            </a:r>
          </a:p>
          <a:p>
            <a:pPr marL="484505" marR="0" lvl="0" indent="-472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Noto Sans Symbols"/>
              <a:buChar char="❖"/>
            </a:pPr>
            <a:r>
              <a:rPr lang="en-US" sz="37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Hedge fund believes stock undervalued and wants to buy now</a:t>
            </a:r>
          </a:p>
          <a:p>
            <a:pPr marL="484505" marR="0" lvl="0" indent="-472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Noto Sans Symbols"/>
              <a:buChar char="❖"/>
            </a:pPr>
            <a:r>
              <a:rPr lang="en-US" sz="37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Retail investor wants to buy before stock moons</a:t>
            </a:r>
          </a:p>
          <a:p>
            <a:pPr marL="484505" marR="0" lvl="0" indent="-472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Noto Sans Symbols"/>
              <a:buChar char="❖"/>
            </a:pPr>
            <a:r>
              <a:rPr lang="en-US" sz="37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Etc.</a:t>
            </a:r>
          </a:p>
        </p:txBody>
      </p:sp>
      <p:sp>
        <p:nvSpPr>
          <p:cNvPr id="98" name="Google Shape;98;p2"/>
          <p:cNvSpPr txBox="1">
            <a:spLocks noGrp="1"/>
          </p:cNvSpPr>
          <p:nvPr>
            <p:ph type="sldNum" idx="12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17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grpSp>
        <p:nvGrpSpPr>
          <p:cNvPr id="99" name="Google Shape;99;p2"/>
          <p:cNvGrpSpPr/>
          <p:nvPr/>
        </p:nvGrpSpPr>
        <p:grpSpPr>
          <a:xfrm>
            <a:off x="6672616" y="5979685"/>
            <a:ext cx="6509400" cy="1208255"/>
            <a:chOff x="6672616" y="6188075"/>
            <a:chExt cx="6509400" cy="1208255"/>
          </a:xfrm>
        </p:grpSpPr>
        <p:sp>
          <p:nvSpPr>
            <p:cNvPr id="100" name="Google Shape;100;p2"/>
            <p:cNvSpPr txBox="1"/>
            <p:nvPr/>
          </p:nvSpPr>
          <p:spPr>
            <a:xfrm>
              <a:off x="6672616" y="6622415"/>
              <a:ext cx="6509400" cy="773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050" rIns="0" bIns="0" anchor="t" anchorCtr="0">
              <a:spAutoFit/>
            </a:bodyPr>
            <a:lstStyle/>
            <a:p>
              <a:pPr marL="508000" marR="5080" lvl="0" indent="-495934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950" b="1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Why trade w/ MMs?</a:t>
              </a:r>
              <a:endParaRPr dirty="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946870" y="618807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 h="120000" extrusionOk="0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noFill/>
            <a:ln w="20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6158750" y="2328675"/>
            <a:ext cx="7771800" cy="4201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If an MM becomes a designated market maker, </a:t>
            </a:r>
            <a:endParaRPr sz="3000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aramond"/>
              <a:buChar char="●"/>
            </a:pPr>
            <a:r>
              <a:rPr lang="en-US" sz="30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Exchange will require two-sided markets and a certain amount of volume</a:t>
            </a: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aramond"/>
              <a:buChar char="●"/>
            </a:pPr>
            <a:r>
              <a:rPr lang="en-US" sz="30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MMs can get monopoly or few competitors on an asset</a:t>
            </a: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aramond"/>
              <a:buChar char="●"/>
            </a:pPr>
            <a:r>
              <a:rPr lang="en-US" sz="30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Previously, could naked short and knew identity of orders</a:t>
            </a:r>
            <a:endParaRPr sz="3000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122" name="Picture 2" descr="Market Making is simpler than you think!">
            <a:extLst>
              <a:ext uri="{FF2B5EF4-FFF2-40B4-BE49-F238E27FC236}">
                <a16:creationId xmlns:a16="http://schemas.microsoft.com/office/drawing/2014/main" id="{AEAC23FC-181C-440C-8930-95EB005A3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6" y="3662321"/>
            <a:ext cx="4662045" cy="463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6"/>
          <p:cNvGrpSpPr/>
          <p:nvPr/>
        </p:nvGrpSpPr>
        <p:grpSpPr>
          <a:xfrm>
            <a:off x="246244" y="218604"/>
            <a:ext cx="11943665" cy="3334351"/>
            <a:chOff x="246244" y="218604"/>
            <a:chExt cx="11943665" cy="3334351"/>
          </a:xfrm>
        </p:grpSpPr>
        <p:sp>
          <p:nvSpPr>
            <p:cNvPr id="123" name="Google Shape;123;p6"/>
            <p:cNvSpPr/>
            <p:nvPr/>
          </p:nvSpPr>
          <p:spPr>
            <a:xfrm>
              <a:off x="7965254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 h="120000" extrusionOk="0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noFill/>
            <a:ln w="20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4" name="Google Shape;124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6244" y="218604"/>
              <a:ext cx="2693612" cy="8618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" name="Google Shape;125;p6"/>
          <p:cNvSpPr txBox="1"/>
          <p:nvPr/>
        </p:nvSpPr>
        <p:spPr>
          <a:xfrm>
            <a:off x="2584475" y="1701100"/>
            <a:ext cx="15158400" cy="199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1587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5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Market Making Strategies</a:t>
            </a:r>
            <a:endParaRPr sz="2950"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1437640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50"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6" name="Google Shape;126;p6"/>
          <p:cNvSpPr txBox="1">
            <a:spLocks noGrp="1"/>
          </p:cNvSpPr>
          <p:nvPr>
            <p:ph type="sldNum" idx="12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17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2" name="Google Shape;84;p4">
            <a:extLst>
              <a:ext uri="{FF2B5EF4-FFF2-40B4-BE49-F238E27FC236}">
                <a16:creationId xmlns:a16="http://schemas.microsoft.com/office/drawing/2014/main" id="{4805EEFD-0D78-45C9-855C-718FDBA811E2}"/>
              </a:ext>
            </a:extLst>
          </p:cNvPr>
          <p:cNvSpPr txBox="1"/>
          <p:nvPr/>
        </p:nvSpPr>
        <p:spPr>
          <a:xfrm>
            <a:off x="3563246" y="3692074"/>
            <a:ext cx="12977607" cy="637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535305" lvl="5" indent="-472440">
              <a:buClr>
                <a:schemeClr val="dk1"/>
              </a:buClr>
              <a:buSzPts val="2950"/>
              <a:buFont typeface="Garamond"/>
              <a:buChar char="❖"/>
            </a:pPr>
            <a:r>
              <a:rPr lang="en-US" sz="295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Edge: </a:t>
            </a: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determine a fair market price, and then place a bid and ask of equal volume at fair price +/- some edge value (e.g. $0.10)</a:t>
            </a:r>
          </a:p>
          <a:p>
            <a:pPr marL="535305" lvl="5" indent="-472440">
              <a:buClr>
                <a:schemeClr val="dk1"/>
              </a:buClr>
              <a:buSzPts val="2950"/>
              <a:buFont typeface="Garamond"/>
              <a:buChar char="❖"/>
            </a:pPr>
            <a:r>
              <a:rPr lang="en-US" sz="295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Fade</a:t>
            </a:r>
          </a:p>
          <a:p>
            <a:pPr marL="914400" lvl="6" indent="-415925"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Say that while you are quoting, someone lifts your entire offer and wants more</a:t>
            </a:r>
          </a:p>
          <a:p>
            <a:pPr marL="914400" lvl="6" indent="-415925"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It is possible this counterparty knows more than us</a:t>
            </a:r>
          </a:p>
          <a:p>
            <a:pPr marL="914400" lvl="6" indent="-415925"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Penalize large, unbalanced trades by adjusting fair price with position</a:t>
            </a:r>
          </a:p>
          <a:p>
            <a:pPr marL="535305" lvl="5" indent="-472440">
              <a:buClr>
                <a:schemeClr val="dk1"/>
              </a:buClr>
              <a:buSzPts val="2950"/>
              <a:buFont typeface="Garamond"/>
              <a:buChar char="❖"/>
            </a:pPr>
            <a:r>
              <a:rPr lang="en-US" sz="295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Slack</a:t>
            </a:r>
          </a:p>
          <a:p>
            <a:pPr marL="914400" lvl="6" indent="-415925"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Now assume an uninformed party buys up all your offers and wants more</a:t>
            </a:r>
          </a:p>
          <a:p>
            <a:pPr marL="914400" lvl="6" indent="-415925"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If we don’t have more orders on the market, we miss out on exploiting this chump</a:t>
            </a:r>
          </a:p>
          <a:p>
            <a:pPr marL="914400" lvl="6" indent="-415925"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We can add extra orders at higher edges, most of the time won’t be traded against</a:t>
            </a:r>
          </a:p>
          <a:p>
            <a:pPr marL="535305" lvl="5" indent="-472440">
              <a:buClr>
                <a:schemeClr val="dk1"/>
              </a:buClr>
              <a:buSzPts val="2950"/>
              <a:buFont typeface="Garamond"/>
              <a:buChar char="❖"/>
            </a:pPr>
            <a:r>
              <a:rPr lang="en-US" sz="2950" b="1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Pennying</a:t>
            </a:r>
            <a:endParaRPr lang="en-US" sz="2950"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lvl="6" indent="-415925"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Beat other </a:t>
            </a:r>
            <a:r>
              <a:rPr lang="en-US" sz="295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MMs’</a:t>
            </a: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quotes by a single tick to take volume, usually in illiquid markets</a:t>
            </a:r>
          </a:p>
          <a:p>
            <a:pPr marL="914400" lvl="6" indent="-415925"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Would rather make slightly less on many more trades</a:t>
            </a:r>
          </a:p>
          <a:p>
            <a:pPr lvl="5"/>
            <a:endParaRPr lang="en-US" sz="2950"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4098" name="Picture 2" descr="Fade the Breakout in Forex - BabyPips.com">
            <a:extLst>
              <a:ext uri="{FF2B5EF4-FFF2-40B4-BE49-F238E27FC236}">
                <a16:creationId xmlns:a16="http://schemas.microsoft.com/office/drawing/2014/main" id="{25FF71F2-FC57-4EB1-ADA5-54BB1AE09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3372" y="5823285"/>
            <a:ext cx="1352388" cy="89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060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/>
          <p:nvPr/>
        </p:nvSpPr>
        <p:spPr>
          <a:xfrm>
            <a:off x="3926" y="1133"/>
            <a:ext cx="20096249" cy="11307086"/>
          </a:xfrm>
          <a:prstGeom prst="rect">
            <a:avLst/>
          </a:prstGeom>
          <a:solidFill>
            <a:srgbClr val="3E5870">
              <a:alpha val="4078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84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58" name="Google Shape;58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 amt="68000"/>
          </a:blip>
          <a:srcRect t="7" b="6"/>
          <a:stretch/>
        </p:blipFill>
        <p:spPr>
          <a:xfrm>
            <a:off x="3926" y="1135"/>
            <a:ext cx="20104099" cy="1130708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 txBox="1"/>
          <p:nvPr/>
        </p:nvSpPr>
        <p:spPr>
          <a:xfrm>
            <a:off x="5266398" y="4531310"/>
            <a:ext cx="9897035" cy="116951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The Quant Process</a:t>
            </a:r>
          </a:p>
        </p:txBody>
      </p:sp>
      <p:pic>
        <p:nvPicPr>
          <p:cNvPr id="60" name="Google Shape;6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295" y="219652"/>
            <a:ext cx="3691889" cy="1181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6722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gbe39319e3c_1_38"/>
          <p:cNvGrpSpPr/>
          <p:nvPr/>
        </p:nvGrpSpPr>
        <p:grpSpPr>
          <a:xfrm>
            <a:off x="0" y="0"/>
            <a:ext cx="20104099" cy="11307139"/>
            <a:chOff x="0" y="0"/>
            <a:chExt cx="20104099" cy="11307139"/>
          </a:xfrm>
        </p:grpSpPr>
        <p:pic>
          <p:nvPicPr>
            <p:cNvPr id="159" name="Google Shape;159;gbe39319e3c_1_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0104099" cy="113071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gbe39319e3c_1_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46244" y="218604"/>
              <a:ext cx="2693612" cy="8618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gbe39319e3c_1_38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 extrusionOk="0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550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gbe39319e3c_1_38"/>
          <p:cNvSpPr txBox="1">
            <a:spLocks noGrp="1"/>
          </p:cNvSpPr>
          <p:nvPr>
            <p:ph type="title"/>
          </p:nvPr>
        </p:nvSpPr>
        <p:spPr>
          <a:xfrm>
            <a:off x="5647080" y="2420639"/>
            <a:ext cx="8796600" cy="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dirty="0">
                <a:solidFill>
                  <a:srgbClr val="242424"/>
                </a:solidFill>
              </a:rPr>
              <a:t>Developing a Hypothesis</a:t>
            </a:r>
            <a:endParaRPr dirty="0"/>
          </a:p>
        </p:txBody>
      </p:sp>
      <p:sp>
        <p:nvSpPr>
          <p:cNvPr id="163" name="Google Shape;163;gbe39319e3c_1_38"/>
          <p:cNvSpPr txBox="1"/>
          <p:nvPr/>
        </p:nvSpPr>
        <p:spPr>
          <a:xfrm>
            <a:off x="4524330" y="3528181"/>
            <a:ext cx="11042100" cy="666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5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In general, look for ideas that are:</a:t>
            </a:r>
          </a:p>
          <a:p>
            <a:pPr marL="457200" marR="0" lvl="0" indent="-4159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Garamond"/>
              <a:buChar char="❖"/>
            </a:pPr>
            <a:r>
              <a:rPr lang="en-US" sz="295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Fundamentally reasonable</a:t>
            </a:r>
          </a:p>
          <a:p>
            <a:pPr marL="914400" marR="0" lvl="1" indent="-4159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To be sure we’re not making something from nothing, we start our strategies with some sort of market and stats viewpoint</a:t>
            </a:r>
          </a:p>
          <a:p>
            <a:pPr marL="914400" marR="0" lvl="1" indent="-4159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Examples from this semester: SPAC units should trade near their split shares and warrants, cane sugar should correlate with refined sugar prices, country ETFs should have a positive relationship to their interest and currency rates</a:t>
            </a:r>
            <a:endParaRPr sz="295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4159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Garamond"/>
              <a:buChar char="❖"/>
            </a:pPr>
            <a:r>
              <a:rPr lang="en-US" sz="295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Novel</a:t>
            </a:r>
            <a:endParaRPr sz="2950"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marR="0" lvl="1" indent="-4159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Look for markets or assets with lots of noise, creating opportunity for systematic strategies</a:t>
            </a:r>
          </a:p>
          <a:p>
            <a:pPr marL="914400" marR="0" lvl="1" indent="-4159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If the idea is obvious, another prop shop has done it better than you</a:t>
            </a:r>
            <a:endParaRPr sz="295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50"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4" name="Google Shape;164;gbe39319e3c_1_38"/>
          <p:cNvSpPr txBox="1">
            <a:spLocks noGrp="1"/>
          </p:cNvSpPr>
          <p:nvPr>
            <p:ph type="sldNum" idx="12"/>
          </p:nvPr>
        </p:nvSpPr>
        <p:spPr>
          <a:xfrm>
            <a:off x="19306117" y="10576790"/>
            <a:ext cx="368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17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990</Words>
  <Application>Microsoft Office PowerPoint</Application>
  <PresentationFormat>Custom</PresentationFormat>
  <Paragraphs>126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Calibri</vt:lpstr>
      <vt:lpstr>Times New Roman</vt:lpstr>
      <vt:lpstr>Arial</vt:lpstr>
      <vt:lpstr>Garamond</vt:lpstr>
      <vt:lpstr>Lato Light</vt:lpstr>
      <vt:lpstr>Quattrocento Sans</vt:lpstr>
      <vt:lpstr>Segoe UI</vt:lpstr>
      <vt:lpstr>Noto Sans Symbols</vt:lpstr>
      <vt:lpstr>Office Theme</vt:lpstr>
      <vt:lpstr>PowerPoint Presentation</vt:lpstr>
      <vt:lpstr>What is Market Making?</vt:lpstr>
      <vt:lpstr>Brain Teaser</vt:lpstr>
      <vt:lpstr>Solution: Brain Teaser</vt:lpstr>
      <vt:lpstr>Profiting</vt:lpstr>
      <vt:lpstr>Exchange Benefits</vt:lpstr>
      <vt:lpstr>PowerPoint Presentation</vt:lpstr>
      <vt:lpstr>PowerPoint Presentation</vt:lpstr>
      <vt:lpstr>Developing a Hypothesis</vt:lpstr>
      <vt:lpstr>Modelling</vt:lpstr>
      <vt:lpstr>Backtesting</vt:lpstr>
      <vt:lpstr>Evaluation</vt:lpstr>
      <vt:lpstr>Understanding Bias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 Twelve</dc:creator>
  <cp:lastModifiedBy>Austin T</cp:lastModifiedBy>
  <cp:revision>17</cp:revision>
  <dcterms:created xsi:type="dcterms:W3CDTF">2020-05-22T21:48:51Z</dcterms:created>
  <dcterms:modified xsi:type="dcterms:W3CDTF">2021-03-30T10:52:38Z</dcterms:modified>
</cp:coreProperties>
</file>