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947" r:id="rId3"/>
    <p:sldId id="2948" r:id="rId4"/>
    <p:sldId id="269" r:id="rId5"/>
    <p:sldId id="2946" r:id="rId6"/>
    <p:sldId id="257" r:id="rId7"/>
    <p:sldId id="258" r:id="rId8"/>
    <p:sldId id="259" r:id="rId9"/>
    <p:sldId id="260" r:id="rId10"/>
    <p:sldId id="261" r:id="rId11"/>
    <p:sldId id="262" r:id="rId12"/>
    <p:sldId id="263" r:id="rId13"/>
    <p:sldId id="264" r:id="rId14"/>
    <p:sldId id="265" r:id="rId15"/>
    <p:sldId id="266" r:id="rId16"/>
  </p:sldIdLst>
  <p:sldSz cx="20104100" cy="11309350"/>
  <p:notesSz cx="20104100" cy="11309350"/>
  <p:embeddedFontLst>
    <p:embeddedFont>
      <p:font typeface="Calibri" panose="020F0502020204030204" pitchFamily="34" charset="0"/>
      <p:regular r:id="rId18"/>
      <p:bold r:id="rId19"/>
      <p:italic r:id="rId20"/>
      <p:boldItalic r:id="rId21"/>
    </p:embeddedFont>
    <p:embeddedFont>
      <p:font typeface="Garamond" panose="02020404030301010803" pitchFamily="18" charset="0"/>
      <p:regular r:id="rId22"/>
      <p:bold r:id="rId23"/>
      <p:italic r:id="rId24"/>
      <p:boldItalic r:id="rId25"/>
    </p:embeddedFont>
    <p:embeddedFont>
      <p:font typeface="Lato Light" panose="020F0502020204030203" pitchFamily="34" charset="77"/>
      <p:regular r:id="rId26"/>
      <p:bold r:id="rId27"/>
      <p:italic r:id="rId28"/>
      <p:boldItalic r:id="rId29"/>
    </p:embeddedFont>
    <p:embeddedFont>
      <p:font typeface="Quattrocento Sans" panose="020B0502050000020003"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g8rSpxXuLEau08eAyZoDlQU/FZ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1"/>
  </p:normalViewPr>
  <p:slideViewPr>
    <p:cSldViewPr snapToGrid="0">
      <p:cViewPr varScale="1">
        <p:scale>
          <a:sx n="63" d="100"/>
          <a:sy n="63" d="100"/>
        </p:scale>
        <p:origin x="888" y="19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d66a225b2_1_14: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bd66a225b2_1_1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e39319e3c_1_64: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be39319e3c_1_6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39319e3c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be39319e3c_1_48: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gbe39319e3c_1_48:notes"/>
          <p:cNvSpPr txBox="1">
            <a:spLocks noGrp="1"/>
          </p:cNvSpPr>
          <p:nvPr>
            <p:ph type="sldNum" idx="12"/>
          </p:nvPr>
        </p:nvSpPr>
        <p:spPr>
          <a:xfrm>
            <a:off x="11387138" y="10742613"/>
            <a:ext cx="8712300" cy="566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d66a225b2_1_4: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bd66a225b2_1_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e39319e3c_1_38: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be39319e3c_1_3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6"/>
        <p:cNvGrpSpPr/>
        <p:nvPr/>
      </p:nvGrpSpPr>
      <p:grpSpPr>
        <a:xfrm>
          <a:off x="0" y="0"/>
          <a:ext cx="0" cy="0"/>
          <a:chOff x="0" y="0"/>
          <a:chExt cx="0" cy="0"/>
        </a:xfrm>
      </p:grpSpPr>
      <p:sp>
        <p:nvSpPr>
          <p:cNvPr id="17" name="Google Shape;17;p11"/>
          <p:cNvSpPr>
            <a:spLocks noGrp="1"/>
          </p:cNvSpPr>
          <p:nvPr>
            <p:ph type="pic" idx="2"/>
          </p:nvPr>
        </p:nvSpPr>
        <p:spPr>
          <a:xfrm>
            <a:off x="3" y="0"/>
            <a:ext cx="20104099" cy="11309350"/>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D8D8D8"/>
              </a:buClr>
              <a:buSzPts val="3462"/>
              <a:buFont typeface="Garamond"/>
              <a:buNone/>
              <a:defRPr sz="3462" b="0" i="0" u="none" strike="noStrike" cap="none">
                <a:solidFill>
                  <a:srgbClr val="D8D8D8"/>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2"/>
          <p:cNvSpPr txBox="1">
            <a:spLocks noGrp="1"/>
          </p:cNvSpPr>
          <p:nvPr>
            <p:ph type="title"/>
          </p:nvPr>
        </p:nvSpPr>
        <p:spPr>
          <a:xfrm>
            <a:off x="7871377" y="1706257"/>
            <a:ext cx="4361344" cy="7797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950" b="1" i="0" u="sng">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2"/>
          <p:cNvSpPr txBox="1">
            <a:spLocks noGrp="1"/>
          </p:cNvSpPr>
          <p:nvPr>
            <p:ph type="body" idx="1"/>
          </p:nvPr>
        </p:nvSpPr>
        <p:spPr>
          <a:xfrm>
            <a:off x="1975494" y="3057565"/>
            <a:ext cx="16153111" cy="590677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950" b="0" i="0">
                <a:solidFill>
                  <a:schemeClr val="dk1"/>
                </a:solidFill>
                <a:latin typeface="Garamond"/>
                <a:ea typeface="Garamond"/>
                <a:cs typeface="Garamond"/>
                <a:sym typeface="Garamond"/>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 name="Google Shape;21;p12"/>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1pPr>
            <a:lvl2pPr marL="38100" marR="0" lvl="1"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2pPr>
            <a:lvl3pPr marL="38100" marR="0" lvl="2"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3pPr>
            <a:lvl4pPr marL="38100" marR="0" lvl="3"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4pPr>
            <a:lvl5pPr marL="38100" marR="0" lvl="4"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5pPr>
            <a:lvl6pPr marL="38100" marR="0" lvl="5"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6pPr>
            <a:lvl7pPr marL="38100" marR="0" lvl="6"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7pPr>
            <a:lvl8pPr marL="38100" marR="0" lvl="7"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8pPr>
            <a:lvl9pPr marL="38100" marR="0" lvl="8"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4"/>
        <p:cNvGrpSpPr/>
        <p:nvPr/>
      </p:nvGrpSpPr>
      <p:grpSpPr>
        <a:xfrm>
          <a:off x="0" y="0"/>
          <a:ext cx="0" cy="0"/>
          <a:chOff x="0" y="0"/>
          <a:chExt cx="0" cy="0"/>
        </a:xfrm>
      </p:grpSpPr>
      <p:sp>
        <p:nvSpPr>
          <p:cNvPr id="25" name="Google Shape;25;p13"/>
          <p:cNvSpPr/>
          <p:nvPr/>
        </p:nvSpPr>
        <p:spPr>
          <a:xfrm>
            <a:off x="19186966" y="10490516"/>
            <a:ext cx="568325" cy="565785"/>
          </a:xfrm>
          <a:custGeom>
            <a:avLst/>
            <a:gdLst/>
            <a:ahLst/>
            <a:cxnLst/>
            <a:rect l="l" t="t" r="r" b="b"/>
            <a:pathLst>
              <a:path w="568325" h="565784" extrusionOk="0">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noFill/>
          <a:ln w="10050" cap="flat" cmpd="sng">
            <a:solidFill>
              <a:srgbClr val="387C9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 name="Google Shape;26;p13"/>
          <p:cNvPicPr preferRelativeResize="0"/>
          <p:nvPr/>
        </p:nvPicPr>
        <p:blipFill rotWithShape="1">
          <a:blip r:embed="rId2">
            <a:alphaModFix/>
          </a:blip>
          <a:srcRect/>
          <a:stretch/>
        </p:blipFill>
        <p:spPr>
          <a:xfrm>
            <a:off x="0" y="0"/>
            <a:ext cx="20104099" cy="11290301"/>
          </a:xfrm>
          <a:prstGeom prst="rect">
            <a:avLst/>
          </a:prstGeom>
          <a:noFill/>
          <a:ln>
            <a:noFill/>
          </a:ln>
        </p:spPr>
      </p:pic>
      <p:sp>
        <p:nvSpPr>
          <p:cNvPr id="27" name="Google Shape;27;p13"/>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7843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28;p13"/>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1pPr>
            <a:lvl2pPr marL="38100" marR="0" lvl="1"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2pPr>
            <a:lvl3pPr marL="38100" marR="0" lvl="2"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3pPr>
            <a:lvl4pPr marL="38100" marR="0" lvl="3"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4pPr>
            <a:lvl5pPr marL="38100" marR="0" lvl="4"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5pPr>
            <a:lvl6pPr marL="38100" marR="0" lvl="5"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6pPr>
            <a:lvl7pPr marL="38100" marR="0" lvl="6"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7pPr>
            <a:lvl8pPr marL="38100" marR="0" lvl="7"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8pPr>
            <a:lvl9pPr marL="38100" marR="0" lvl="8"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
        <p:nvSpPr>
          <p:cNvPr id="32" name="Google Shape;32;p14"/>
          <p:cNvSpPr txBox="1">
            <a:spLocks noGrp="1"/>
          </p:cNvSpPr>
          <p:nvPr>
            <p:ph type="ctrTitle"/>
          </p:nvPr>
        </p:nvSpPr>
        <p:spPr>
          <a:xfrm>
            <a:off x="1507807" y="3505898"/>
            <a:ext cx="17088487" cy="237496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subTitle" idx="1"/>
          </p:nvPr>
        </p:nvSpPr>
        <p:spPr>
          <a:xfrm>
            <a:off x="3015615" y="6333236"/>
            <a:ext cx="14072870" cy="282733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4"/>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1pPr>
            <a:lvl2pPr marL="38100" marR="0" lvl="1"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2pPr>
            <a:lvl3pPr marL="38100" marR="0" lvl="2"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3pPr>
            <a:lvl4pPr marL="38100" marR="0" lvl="3"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4pPr>
            <a:lvl5pPr marL="38100" marR="0" lvl="4"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5pPr>
            <a:lvl6pPr marL="38100" marR="0" lvl="5"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6pPr>
            <a:lvl7pPr marL="38100" marR="0" lvl="6"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7pPr>
            <a:lvl8pPr marL="38100" marR="0" lvl="7"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8pPr>
            <a:lvl9pPr marL="38100" marR="0" lvl="8"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7871377" y="1706257"/>
            <a:ext cx="4361344" cy="7797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950" b="1" i="0" u="sng">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1005205"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5"/>
          <p:cNvSpPr txBox="1">
            <a:spLocks noGrp="1"/>
          </p:cNvSpPr>
          <p:nvPr>
            <p:ph type="body" idx="2"/>
          </p:nvPr>
        </p:nvSpPr>
        <p:spPr>
          <a:xfrm>
            <a:off x="10353611" y="2601150"/>
            <a:ext cx="8745284"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5"/>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1pPr>
            <a:lvl2pPr marL="38100" marR="0" lvl="1"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2pPr>
            <a:lvl3pPr marL="38100" marR="0" lvl="2"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3pPr>
            <a:lvl4pPr marL="38100" marR="0" lvl="3"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4pPr>
            <a:lvl5pPr marL="38100" marR="0" lvl="4"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5pPr>
            <a:lvl6pPr marL="38100" marR="0" lvl="5"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6pPr>
            <a:lvl7pPr marL="38100" marR="0" lvl="6"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7pPr>
            <a:lvl8pPr marL="38100" marR="0" lvl="7"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8pPr>
            <a:lvl9pPr marL="38100" marR="0" lvl="8"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4"/>
        <p:cNvGrpSpPr/>
        <p:nvPr/>
      </p:nvGrpSpPr>
      <p:grpSpPr>
        <a:xfrm>
          <a:off x="0" y="0"/>
          <a:ext cx="0" cy="0"/>
          <a:chOff x="0" y="0"/>
          <a:chExt cx="0" cy="0"/>
        </a:xfrm>
      </p:grpSpPr>
      <p:sp>
        <p:nvSpPr>
          <p:cNvPr id="45" name="Google Shape;45;p16"/>
          <p:cNvSpPr/>
          <p:nvPr/>
        </p:nvSpPr>
        <p:spPr>
          <a:xfrm>
            <a:off x="19186964" y="10490515"/>
            <a:ext cx="568325" cy="565785"/>
          </a:xfrm>
          <a:custGeom>
            <a:avLst/>
            <a:gdLst/>
            <a:ahLst/>
            <a:cxnLst/>
            <a:rect l="l" t="t" r="r" b="b"/>
            <a:pathLst>
              <a:path w="568325" h="565784" extrusionOk="0">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noFill/>
          <a:ln w="10050" cap="flat" cmpd="sng">
            <a:solidFill>
              <a:srgbClr val="387C9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16"/>
          <p:cNvSpPr/>
          <p:nvPr/>
        </p:nvSpPr>
        <p:spPr>
          <a:xfrm>
            <a:off x="5025" y="0"/>
            <a:ext cx="20094575" cy="11307445"/>
          </a:xfrm>
          <a:custGeom>
            <a:avLst/>
            <a:gdLst/>
            <a:ahLst/>
            <a:cxnLst/>
            <a:rect l="l" t="t" r="r" b="b"/>
            <a:pathLst>
              <a:path w="20094575" h="11307445" extrusionOk="0">
                <a:moveTo>
                  <a:pt x="20094048" y="0"/>
                </a:moveTo>
                <a:lnTo>
                  <a:pt x="0" y="0"/>
                </a:lnTo>
                <a:lnTo>
                  <a:pt x="0" y="11307142"/>
                </a:lnTo>
                <a:lnTo>
                  <a:pt x="20094048" y="11307142"/>
                </a:lnTo>
                <a:lnTo>
                  <a:pt x="20094048" y="0"/>
                </a:lnTo>
                <a:close/>
              </a:path>
            </a:pathLst>
          </a:custGeom>
          <a:solidFill>
            <a:srgbClr val="3D576F">
              <a:alpha val="4078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 name="Google Shape;47;p16"/>
          <p:cNvPicPr preferRelativeResize="0"/>
          <p:nvPr/>
        </p:nvPicPr>
        <p:blipFill rotWithShape="1">
          <a:blip r:embed="rId2">
            <a:alphaModFix/>
          </a:blip>
          <a:srcRect/>
          <a:stretch/>
        </p:blipFill>
        <p:spPr>
          <a:xfrm>
            <a:off x="5025" y="0"/>
            <a:ext cx="20099074" cy="11307141"/>
          </a:xfrm>
          <a:prstGeom prst="rect">
            <a:avLst/>
          </a:prstGeom>
          <a:noFill/>
          <a:ln>
            <a:noFill/>
          </a:ln>
        </p:spPr>
      </p:pic>
      <p:sp>
        <p:nvSpPr>
          <p:cNvPr id="48" name="Google Shape;48;p16"/>
          <p:cNvSpPr txBox="1">
            <a:spLocks noGrp="1"/>
          </p:cNvSpPr>
          <p:nvPr>
            <p:ph type="title"/>
          </p:nvPr>
        </p:nvSpPr>
        <p:spPr>
          <a:xfrm>
            <a:off x="7871377" y="1706257"/>
            <a:ext cx="4361344" cy="7797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950" b="1" i="0" u="sng">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6"/>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6"/>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1pPr>
            <a:lvl2pPr marL="38100" marR="0" lvl="1"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2pPr>
            <a:lvl3pPr marL="38100" marR="0" lvl="2"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3pPr>
            <a:lvl4pPr marL="38100" marR="0" lvl="3"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4pPr>
            <a:lvl5pPr marL="38100" marR="0" lvl="4"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5pPr>
            <a:lvl6pPr marL="38100" marR="0" lvl="5"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6pPr>
            <a:lvl7pPr marL="38100" marR="0" lvl="6"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7pPr>
            <a:lvl8pPr marL="38100" marR="0" lvl="7"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8pPr>
            <a:lvl9pPr marL="38100" marR="0" lvl="8" indent="0" algn="l">
              <a:lnSpc>
                <a:spcPct val="100000"/>
              </a:lnSpc>
              <a:spcBef>
                <a:spcPts val="0"/>
              </a:spcBef>
              <a:buNone/>
              <a:defRPr sz="1950" b="1" i="0">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p:nvPr/>
        </p:nvSpPr>
        <p:spPr>
          <a:xfrm>
            <a:off x="19186966" y="10490516"/>
            <a:ext cx="568325" cy="565785"/>
          </a:xfrm>
          <a:custGeom>
            <a:avLst/>
            <a:gdLst/>
            <a:ahLst/>
            <a:cxnLst/>
            <a:rect l="l" t="t" r="r" b="b"/>
            <a:pathLst>
              <a:path w="568325" h="565784" extrusionOk="0">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noFill/>
          <a:ln w="10050" cap="flat" cmpd="sng">
            <a:solidFill>
              <a:srgbClr val="387C9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0"/>
          <p:cNvSpPr txBox="1">
            <a:spLocks noGrp="1"/>
          </p:cNvSpPr>
          <p:nvPr>
            <p:ph type="title"/>
          </p:nvPr>
        </p:nvSpPr>
        <p:spPr>
          <a:xfrm>
            <a:off x="7871377" y="1706257"/>
            <a:ext cx="4361344" cy="77978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950" b="1" i="0" u="sng" strike="noStrike" cap="none">
                <a:solidFill>
                  <a:schemeClr val="lt1"/>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0"/>
          <p:cNvSpPr txBox="1">
            <a:spLocks noGrp="1"/>
          </p:cNvSpPr>
          <p:nvPr>
            <p:ph type="body" idx="1"/>
          </p:nvPr>
        </p:nvSpPr>
        <p:spPr>
          <a:xfrm>
            <a:off x="1975494" y="3057565"/>
            <a:ext cx="16153111" cy="590677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950" b="0" i="0" u="none" strike="noStrike" cap="none">
                <a:solidFill>
                  <a:schemeClr val="dk1"/>
                </a:solidFill>
                <a:latin typeface="Garamond"/>
                <a:ea typeface="Garamond"/>
                <a:cs typeface="Garamond"/>
                <a:sym typeface="Garamond"/>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6835394" y="10517696"/>
            <a:ext cx="6433312" cy="565467"/>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dt" idx="10"/>
          </p:nvPr>
        </p:nvSpPr>
        <p:spPr>
          <a:xfrm>
            <a:off x="1005205" y="10517696"/>
            <a:ext cx="4623943" cy="565467"/>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0"/>
          <p:cNvSpPr txBox="1">
            <a:spLocks noGrp="1"/>
          </p:cNvSpPr>
          <p:nvPr>
            <p:ph type="sldNum" idx="12"/>
          </p:nvPr>
        </p:nvSpPr>
        <p:spPr>
          <a:xfrm>
            <a:off x="19306117" y="10576790"/>
            <a:ext cx="368300" cy="360045"/>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1pPr>
            <a:lvl2pPr marL="38100" marR="0" lvl="1"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2pPr>
            <a:lvl3pPr marL="38100" marR="0" lvl="2"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3pPr>
            <a:lvl4pPr marL="38100" marR="0" lvl="3"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4pPr>
            <a:lvl5pPr marL="38100" marR="0" lvl="4"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5pPr>
            <a:lvl6pPr marL="38100" marR="0" lvl="5"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6pPr>
            <a:lvl7pPr marL="38100" marR="0" lvl="6"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7pPr>
            <a:lvl8pPr marL="38100" marR="0" lvl="7"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8pPr>
            <a:lvl9pPr marL="38100" marR="0" lvl="8" indent="0" algn="l" rtl="0">
              <a:lnSpc>
                <a:spcPct val="100000"/>
              </a:lnSpc>
              <a:spcBef>
                <a:spcPts val="0"/>
              </a:spcBef>
              <a:buNone/>
              <a:defRPr sz="1950" b="1" i="0" u="none">
                <a:solidFill>
                  <a:srgbClr val="387C9D"/>
                </a:solidFill>
                <a:latin typeface="Quattrocento Sans"/>
                <a:ea typeface="Quattrocento Sans"/>
                <a:cs typeface="Quattrocento Sans"/>
                <a:sym typeface="Quattrocento Sans"/>
              </a:defRPr>
            </a:lvl9pPr>
          </a:lstStyle>
          <a:p>
            <a:pPr marL="381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p:nvPr/>
        </p:nvSpPr>
        <p:spPr>
          <a:xfrm>
            <a:off x="3926" y="1133"/>
            <a:ext cx="20096249" cy="11307086"/>
          </a:xfrm>
          <a:prstGeom prst="rect">
            <a:avLst/>
          </a:prstGeom>
          <a:solidFill>
            <a:srgbClr val="3E587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84">
              <a:solidFill>
                <a:schemeClr val="lt1"/>
              </a:solidFill>
              <a:latin typeface="Lato Light"/>
              <a:ea typeface="Lato Light"/>
              <a:cs typeface="Lato Light"/>
              <a:sym typeface="Lato Light"/>
            </a:endParaRPr>
          </a:p>
        </p:txBody>
      </p:sp>
      <p:pic>
        <p:nvPicPr>
          <p:cNvPr id="58" name="Google Shape;58;p1"/>
          <p:cNvPicPr preferRelativeResize="0">
            <a:picLocks noGrp="1"/>
          </p:cNvPicPr>
          <p:nvPr>
            <p:ph type="pic" idx="2"/>
          </p:nvPr>
        </p:nvPicPr>
        <p:blipFill rotWithShape="1">
          <a:blip r:embed="rId3">
            <a:alphaModFix amt="68000"/>
          </a:blip>
          <a:srcRect t="7" b="6"/>
          <a:stretch/>
        </p:blipFill>
        <p:spPr>
          <a:xfrm>
            <a:off x="3926" y="1135"/>
            <a:ext cx="20104099" cy="11307084"/>
          </a:xfrm>
          <a:prstGeom prst="rect">
            <a:avLst/>
          </a:prstGeom>
          <a:noFill/>
          <a:ln>
            <a:noFill/>
          </a:ln>
        </p:spPr>
      </p:pic>
      <p:sp>
        <p:nvSpPr>
          <p:cNvPr id="59" name="Google Shape;59;p1"/>
          <p:cNvSpPr txBox="1"/>
          <p:nvPr/>
        </p:nvSpPr>
        <p:spPr>
          <a:xfrm>
            <a:off x="7100950" y="5069825"/>
            <a:ext cx="5902200" cy="1169700"/>
          </a:xfrm>
          <a:prstGeom prst="rect">
            <a:avLst/>
          </a:prstGeom>
          <a:solidFill>
            <a:srgbClr val="0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0" b="1" dirty="0" err="1">
                <a:solidFill>
                  <a:schemeClr val="lt1"/>
                </a:solidFill>
                <a:latin typeface="Garamond"/>
                <a:ea typeface="Garamond"/>
                <a:cs typeface="Garamond"/>
                <a:sym typeface="Garamond"/>
              </a:rPr>
              <a:t>Gamestonk</a:t>
            </a:r>
            <a:r>
              <a:rPr lang="en-US" sz="7000" b="1" dirty="0">
                <a:solidFill>
                  <a:schemeClr val="lt1"/>
                </a:solidFill>
                <a:latin typeface="Garamond"/>
                <a:ea typeface="Garamond"/>
                <a:cs typeface="Garamond"/>
                <a:sym typeface="Garamond"/>
              </a:rPr>
              <a:t>.</a:t>
            </a:r>
            <a:endParaRPr sz="7000" b="1" dirty="0">
              <a:solidFill>
                <a:schemeClr val="lt1"/>
              </a:solidFill>
              <a:latin typeface="Garamond"/>
              <a:ea typeface="Garamond"/>
              <a:cs typeface="Garamond"/>
              <a:sym typeface="Garamond"/>
            </a:endParaRPr>
          </a:p>
        </p:txBody>
      </p:sp>
      <p:pic>
        <p:nvPicPr>
          <p:cNvPr id="60" name="Google Shape;60;p1"/>
          <p:cNvPicPr preferRelativeResize="0"/>
          <p:nvPr/>
        </p:nvPicPr>
        <p:blipFill rotWithShape="1">
          <a:blip r:embed="rId4">
            <a:alphaModFix/>
          </a:blip>
          <a:srcRect/>
          <a:stretch/>
        </p:blipFill>
        <p:spPr>
          <a:xfrm>
            <a:off x="246295" y="219652"/>
            <a:ext cx="3691889" cy="11814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122" name="Google Shape;122;p6"/>
          <p:cNvGrpSpPr/>
          <p:nvPr/>
        </p:nvGrpSpPr>
        <p:grpSpPr>
          <a:xfrm>
            <a:off x="246244" y="218604"/>
            <a:ext cx="11943665" cy="3334351"/>
            <a:chOff x="246244" y="218604"/>
            <a:chExt cx="11943665" cy="3334351"/>
          </a:xfrm>
        </p:grpSpPr>
        <p:sp>
          <p:nvSpPr>
            <p:cNvPr id="123" name="Google Shape;123;p6"/>
            <p:cNvSpPr/>
            <p:nvPr/>
          </p:nvSpPr>
          <p:spPr>
            <a:xfrm>
              <a:off x="7965254" y="3552955"/>
              <a:ext cx="4224655" cy="0"/>
            </a:xfrm>
            <a:custGeom>
              <a:avLst/>
              <a:gdLst/>
              <a:ahLst/>
              <a:cxnLst/>
              <a:rect l="l" t="t" r="r" b="b"/>
              <a:pathLst>
                <a:path w="4224655" h="120000" extrusionOk="0">
                  <a:moveTo>
                    <a:pt x="0" y="0"/>
                  </a:moveTo>
                  <a:lnTo>
                    <a:pt x="4224474" y="0"/>
                  </a:lnTo>
                </a:path>
              </a:pathLst>
            </a:custGeom>
            <a:noFill/>
            <a:ln w="20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4" name="Google Shape;124;p6"/>
            <p:cNvPicPr preferRelativeResize="0"/>
            <p:nvPr/>
          </p:nvPicPr>
          <p:blipFill rotWithShape="1">
            <a:blip r:embed="rId3">
              <a:alphaModFix/>
            </a:blip>
            <a:srcRect/>
            <a:stretch/>
          </p:blipFill>
          <p:spPr>
            <a:xfrm>
              <a:off x="246244" y="218604"/>
              <a:ext cx="2693612" cy="861855"/>
            </a:xfrm>
            <a:prstGeom prst="rect">
              <a:avLst/>
            </a:prstGeom>
            <a:noFill/>
            <a:ln>
              <a:noFill/>
            </a:ln>
          </p:spPr>
        </p:pic>
      </p:grpSp>
      <p:sp>
        <p:nvSpPr>
          <p:cNvPr id="125" name="Google Shape;125;p6"/>
          <p:cNvSpPr txBox="1"/>
          <p:nvPr/>
        </p:nvSpPr>
        <p:spPr>
          <a:xfrm>
            <a:off x="2584475" y="1701100"/>
            <a:ext cx="15158400" cy="3747000"/>
          </a:xfrm>
          <a:prstGeom prst="rect">
            <a:avLst/>
          </a:prstGeom>
          <a:noFill/>
          <a:ln>
            <a:noFill/>
          </a:ln>
        </p:spPr>
        <p:txBody>
          <a:bodyPr spcFirstLastPara="1" wrap="square" lIns="0" tIns="1250" rIns="0" bIns="0" anchor="t" anchorCtr="0">
            <a:spAutoFit/>
          </a:bodyPr>
          <a:lstStyle/>
          <a:p>
            <a:pPr marL="0" marR="0" lvl="0" indent="0" algn="l" rtl="0">
              <a:lnSpc>
                <a:spcPct val="100000"/>
              </a:lnSpc>
              <a:spcBef>
                <a:spcPts val="0"/>
              </a:spcBef>
              <a:spcAft>
                <a:spcPts val="0"/>
              </a:spcAft>
              <a:buNone/>
            </a:pPr>
            <a:endParaRPr sz="5000">
              <a:solidFill>
                <a:schemeClr val="dk1"/>
              </a:solidFill>
              <a:latin typeface="Times New Roman"/>
              <a:ea typeface="Times New Roman"/>
              <a:cs typeface="Times New Roman"/>
              <a:sym typeface="Times New Roman"/>
            </a:endParaRPr>
          </a:p>
          <a:p>
            <a:pPr marL="0" marR="15875" lvl="0" indent="0" algn="ctr" rtl="0">
              <a:lnSpc>
                <a:spcPct val="100000"/>
              </a:lnSpc>
              <a:spcBef>
                <a:spcPts val="0"/>
              </a:spcBef>
              <a:spcAft>
                <a:spcPts val="0"/>
              </a:spcAft>
              <a:buNone/>
            </a:pPr>
            <a:r>
              <a:rPr lang="en-US" sz="4950" b="1">
                <a:solidFill>
                  <a:schemeClr val="dk1"/>
                </a:solidFill>
                <a:latin typeface="Garamond"/>
                <a:ea typeface="Garamond"/>
                <a:cs typeface="Garamond"/>
                <a:sym typeface="Garamond"/>
              </a:rPr>
              <a:t>The Short...</a:t>
            </a:r>
            <a:endParaRPr sz="495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5500">
              <a:solidFill>
                <a:schemeClr val="dk1"/>
              </a:solidFill>
              <a:latin typeface="Garamond"/>
              <a:ea typeface="Garamond"/>
              <a:cs typeface="Garamond"/>
              <a:sym typeface="Garamond"/>
            </a:endParaRPr>
          </a:p>
          <a:p>
            <a:pPr marL="2311400" marR="1437640" lvl="0" indent="-472439" algn="l" rtl="0">
              <a:lnSpc>
                <a:spcPct val="100600"/>
              </a:lnSpc>
              <a:spcBef>
                <a:spcPts val="0"/>
              </a:spcBef>
              <a:spcAft>
                <a:spcPts val="0"/>
              </a:spcAft>
              <a:buClr>
                <a:schemeClr val="dk1"/>
              </a:buClr>
              <a:buSzPts val="2950"/>
              <a:buFont typeface="Noto Sans Symbols"/>
              <a:buChar char="❖"/>
            </a:pPr>
            <a:r>
              <a:rPr lang="en-US" sz="2950" b="1">
                <a:solidFill>
                  <a:schemeClr val="dk1"/>
                </a:solidFill>
                <a:latin typeface="Garamond"/>
                <a:ea typeface="Garamond"/>
                <a:cs typeface="Garamond"/>
                <a:sym typeface="Garamond"/>
              </a:rPr>
              <a:t>Ryan Cohen (Chewy CEO), Consoles/Pandemic Gaming, &amp; Memes</a:t>
            </a:r>
            <a:endParaRPr sz="2950" b="1">
              <a:solidFill>
                <a:schemeClr val="dk1"/>
              </a:solidFill>
              <a:latin typeface="Garamond"/>
              <a:ea typeface="Garamond"/>
              <a:cs typeface="Garamond"/>
              <a:sym typeface="Garamond"/>
            </a:endParaRPr>
          </a:p>
          <a:p>
            <a:pPr marL="0" marR="1437640" lvl="0" indent="0" algn="l" rtl="0">
              <a:lnSpc>
                <a:spcPct val="100600"/>
              </a:lnSpc>
              <a:spcBef>
                <a:spcPts val="0"/>
              </a:spcBef>
              <a:spcAft>
                <a:spcPts val="0"/>
              </a:spcAft>
              <a:buNone/>
            </a:pPr>
            <a:endParaRPr sz="2950" b="1">
              <a:solidFill>
                <a:schemeClr val="dk1"/>
              </a:solidFill>
              <a:latin typeface="Garamond"/>
              <a:ea typeface="Garamond"/>
              <a:cs typeface="Garamond"/>
              <a:sym typeface="Garamond"/>
            </a:endParaRPr>
          </a:p>
          <a:p>
            <a:pPr marL="0" marR="1437640" lvl="0" indent="0" algn="l" rtl="0">
              <a:lnSpc>
                <a:spcPct val="100600"/>
              </a:lnSpc>
              <a:spcBef>
                <a:spcPts val="0"/>
              </a:spcBef>
              <a:spcAft>
                <a:spcPts val="0"/>
              </a:spcAft>
              <a:buNone/>
            </a:pPr>
            <a:endParaRPr sz="2950" b="1">
              <a:solidFill>
                <a:schemeClr val="dk1"/>
              </a:solidFill>
              <a:latin typeface="Garamond"/>
              <a:ea typeface="Garamond"/>
              <a:cs typeface="Garamond"/>
              <a:sym typeface="Garamond"/>
            </a:endParaRPr>
          </a:p>
        </p:txBody>
      </p:sp>
      <p:sp>
        <p:nvSpPr>
          <p:cNvPr id="126" name="Google Shape;126;p6"/>
          <p:cNvSpPr txBox="1">
            <a:spLocks noGrp="1"/>
          </p:cNvSpPr>
          <p:nvPr>
            <p:ph type="sldNum" idx="12"/>
          </p:nvPr>
        </p:nvSpPr>
        <p:spPr>
          <a:xfrm>
            <a:off x="19306117" y="10576790"/>
            <a:ext cx="368300" cy="360045"/>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10</a:t>
            </a:fld>
            <a:endParaRPr/>
          </a:p>
        </p:txBody>
      </p:sp>
      <p:pic>
        <p:nvPicPr>
          <p:cNvPr id="127" name="Google Shape;127;p6"/>
          <p:cNvPicPr preferRelativeResize="0"/>
          <p:nvPr/>
        </p:nvPicPr>
        <p:blipFill rotWithShape="1">
          <a:blip r:embed="rId4">
            <a:alphaModFix/>
          </a:blip>
          <a:srcRect b="36053"/>
          <a:stretch/>
        </p:blipFill>
        <p:spPr>
          <a:xfrm>
            <a:off x="3520650" y="7181200"/>
            <a:ext cx="7151326" cy="2311327"/>
          </a:xfrm>
          <a:prstGeom prst="rect">
            <a:avLst/>
          </a:prstGeom>
          <a:noFill/>
          <a:ln>
            <a:noFill/>
          </a:ln>
        </p:spPr>
      </p:pic>
      <p:pic>
        <p:nvPicPr>
          <p:cNvPr id="128" name="Google Shape;128;p6"/>
          <p:cNvPicPr preferRelativeResize="0"/>
          <p:nvPr/>
        </p:nvPicPr>
        <p:blipFill rotWithShape="1">
          <a:blip r:embed="rId5">
            <a:alphaModFix/>
          </a:blip>
          <a:srcRect b="72826"/>
          <a:stretch/>
        </p:blipFill>
        <p:spPr>
          <a:xfrm>
            <a:off x="11274800" y="4924700"/>
            <a:ext cx="5313498" cy="1504832"/>
          </a:xfrm>
          <a:prstGeom prst="rect">
            <a:avLst/>
          </a:prstGeom>
          <a:noFill/>
          <a:ln>
            <a:noFill/>
          </a:ln>
        </p:spPr>
      </p:pic>
      <p:pic>
        <p:nvPicPr>
          <p:cNvPr id="129" name="Google Shape;129;p6"/>
          <p:cNvPicPr preferRelativeResize="0"/>
          <p:nvPr/>
        </p:nvPicPr>
        <p:blipFill>
          <a:blip r:embed="rId6">
            <a:alphaModFix/>
          </a:blip>
          <a:stretch>
            <a:fillRect/>
          </a:stretch>
        </p:blipFill>
        <p:spPr>
          <a:xfrm>
            <a:off x="3520650" y="5023338"/>
            <a:ext cx="7151325" cy="1882425"/>
          </a:xfrm>
          <a:prstGeom prst="rect">
            <a:avLst/>
          </a:prstGeom>
          <a:noFill/>
          <a:ln>
            <a:noFill/>
          </a:ln>
        </p:spPr>
      </p:pic>
      <p:pic>
        <p:nvPicPr>
          <p:cNvPr id="130" name="Google Shape;130;p6"/>
          <p:cNvPicPr preferRelativeResize="0"/>
          <p:nvPr/>
        </p:nvPicPr>
        <p:blipFill>
          <a:blip r:embed="rId7">
            <a:alphaModFix/>
          </a:blip>
          <a:stretch>
            <a:fillRect/>
          </a:stretch>
        </p:blipFill>
        <p:spPr>
          <a:xfrm>
            <a:off x="11274800" y="8291397"/>
            <a:ext cx="5313499" cy="1313375"/>
          </a:xfrm>
          <a:prstGeom prst="rect">
            <a:avLst/>
          </a:prstGeom>
          <a:noFill/>
          <a:ln>
            <a:noFill/>
          </a:ln>
        </p:spPr>
      </p:pic>
      <p:pic>
        <p:nvPicPr>
          <p:cNvPr id="131" name="Google Shape;131;p6"/>
          <p:cNvPicPr preferRelativeResize="0"/>
          <p:nvPr/>
        </p:nvPicPr>
        <p:blipFill rotWithShape="1">
          <a:blip r:embed="rId5">
            <a:alphaModFix/>
          </a:blip>
          <a:srcRect t="75986"/>
          <a:stretch/>
        </p:blipFill>
        <p:spPr>
          <a:xfrm>
            <a:off x="11274800" y="6422761"/>
            <a:ext cx="5313498" cy="13298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8"/>
          <p:cNvPicPr preferRelativeResize="0"/>
          <p:nvPr/>
        </p:nvPicPr>
        <p:blipFill rotWithShape="1">
          <a:blip r:embed="rId3">
            <a:alphaModFix/>
          </a:blip>
          <a:srcRect/>
          <a:stretch/>
        </p:blipFill>
        <p:spPr>
          <a:xfrm>
            <a:off x="246244" y="218604"/>
            <a:ext cx="2693612" cy="861855"/>
          </a:xfrm>
          <a:prstGeom prst="rect">
            <a:avLst/>
          </a:prstGeom>
          <a:noFill/>
          <a:ln>
            <a:noFill/>
          </a:ln>
        </p:spPr>
      </p:pic>
      <p:sp>
        <p:nvSpPr>
          <p:cNvPr id="137" name="Google Shape;137;p8"/>
          <p:cNvSpPr txBox="1">
            <a:spLocks noGrp="1"/>
          </p:cNvSpPr>
          <p:nvPr>
            <p:ph type="title"/>
          </p:nvPr>
        </p:nvSpPr>
        <p:spPr>
          <a:xfrm>
            <a:off x="9968500" y="1457750"/>
            <a:ext cx="5883900" cy="7740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u="none">
                <a:solidFill>
                  <a:srgbClr val="242424"/>
                </a:solidFill>
              </a:rPr>
              <a:t>...and the Squeeze(s)</a:t>
            </a:r>
            <a:endParaRPr/>
          </a:p>
        </p:txBody>
      </p:sp>
      <p:sp>
        <p:nvSpPr>
          <p:cNvPr id="138" name="Google Shape;138;p8"/>
          <p:cNvSpPr/>
          <p:nvPr/>
        </p:nvSpPr>
        <p:spPr>
          <a:xfrm>
            <a:off x="10669831" y="2569754"/>
            <a:ext cx="4224655" cy="0"/>
          </a:xfrm>
          <a:custGeom>
            <a:avLst/>
            <a:gdLst/>
            <a:ahLst/>
            <a:cxnLst/>
            <a:rect l="l" t="t" r="r" b="b"/>
            <a:pathLst>
              <a:path w="4224655" h="120000" extrusionOk="0">
                <a:moveTo>
                  <a:pt x="0" y="0"/>
                </a:moveTo>
                <a:lnTo>
                  <a:pt x="4224474" y="0"/>
                </a:lnTo>
              </a:path>
            </a:pathLst>
          </a:custGeom>
          <a:noFill/>
          <a:ln w="20100"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8"/>
          <p:cNvSpPr txBox="1"/>
          <p:nvPr/>
        </p:nvSpPr>
        <p:spPr>
          <a:xfrm>
            <a:off x="6928575" y="2907750"/>
            <a:ext cx="12995700" cy="8232000"/>
          </a:xfrm>
          <a:prstGeom prst="rect">
            <a:avLst/>
          </a:prstGeom>
          <a:noFill/>
          <a:ln>
            <a:noFill/>
          </a:ln>
        </p:spPr>
        <p:txBody>
          <a:bodyPr spcFirstLastPara="1" wrap="square" lIns="0" tIns="12050" rIns="0" bIns="0" anchor="t" anchorCtr="0">
            <a:spAutoFit/>
          </a:bodyPr>
          <a:lstStyle/>
          <a:p>
            <a:pPr marL="484505" marR="5080" lvl="0" indent="-472440" algn="l" rtl="0">
              <a:lnSpc>
                <a:spcPct val="100600"/>
              </a:lnSpc>
              <a:spcBef>
                <a:spcPts val="0"/>
              </a:spcBef>
              <a:spcAft>
                <a:spcPts val="0"/>
              </a:spcAft>
              <a:buClr>
                <a:schemeClr val="dk1"/>
              </a:buClr>
              <a:buSzPts val="2950"/>
              <a:buFont typeface="Noto Sans Symbols"/>
              <a:buChar char="❖"/>
            </a:pPr>
            <a:r>
              <a:rPr lang="en-US" sz="2950">
                <a:solidFill>
                  <a:schemeClr val="dk1"/>
                </a:solidFill>
                <a:latin typeface="Garamond"/>
                <a:ea typeface="Garamond"/>
                <a:cs typeface="Garamond"/>
                <a:sym typeface="Garamond"/>
              </a:rPr>
              <a:t>Short squeeze</a:t>
            </a: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When the price goes up, skittish shorts cover their losing position </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The higher the price, the greater the pressure to buyback</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Buying the share drives price up</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ad infinitum</a:t>
            </a:r>
            <a:endParaRPr sz="2950">
              <a:solidFill>
                <a:schemeClr val="dk1"/>
              </a:solidFill>
              <a:latin typeface="Garamond"/>
              <a:ea typeface="Garamond"/>
              <a:cs typeface="Garamond"/>
              <a:sym typeface="Garamond"/>
            </a:endParaRPr>
          </a:p>
          <a:p>
            <a:pPr marL="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457200" marR="5080" lvl="0"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Gamma squeeze</a:t>
            </a: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Market makers offer calls, and must be prepared to deliver underlying</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At time of writing, buy some amount of stock based on option delta</a:t>
            </a:r>
            <a:endParaRPr sz="2950">
              <a:solidFill>
                <a:schemeClr val="dk1"/>
              </a:solidFill>
              <a:latin typeface="Garamond"/>
              <a:ea typeface="Garamond"/>
              <a:cs typeface="Garamond"/>
              <a:sym typeface="Garamond"/>
            </a:endParaRPr>
          </a:p>
          <a:p>
            <a:pPr marL="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As price increases, gamma drives delta up, &amp; MMs must buy to cover ITM options</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Higher strike options are written and purchased by speculators and shorts, which must also be hedged</a:t>
            </a:r>
            <a:endParaRPr sz="2950">
              <a:solidFill>
                <a:schemeClr val="dk1"/>
              </a:solidFill>
              <a:latin typeface="Garamond"/>
              <a:ea typeface="Garamond"/>
              <a:cs typeface="Garamond"/>
              <a:sym typeface="Garamond"/>
            </a:endParaRPr>
          </a:p>
        </p:txBody>
      </p:sp>
      <p:sp>
        <p:nvSpPr>
          <p:cNvPr id="140" name="Google Shape;140;p8"/>
          <p:cNvSpPr txBox="1">
            <a:spLocks noGrp="1"/>
          </p:cNvSpPr>
          <p:nvPr>
            <p:ph type="sldNum" idx="12"/>
          </p:nvPr>
        </p:nvSpPr>
        <p:spPr>
          <a:xfrm>
            <a:off x="19306117" y="10576790"/>
            <a:ext cx="368300" cy="360045"/>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11</a:t>
            </a:fld>
            <a:endParaRPr/>
          </a:p>
        </p:txBody>
      </p:sp>
      <p:pic>
        <p:nvPicPr>
          <p:cNvPr id="141" name="Google Shape;141;p8"/>
          <p:cNvPicPr preferRelativeResize="0"/>
          <p:nvPr/>
        </p:nvPicPr>
        <p:blipFill>
          <a:blip r:embed="rId4">
            <a:alphaModFix/>
          </a:blip>
          <a:stretch>
            <a:fillRect/>
          </a:stretch>
        </p:blipFill>
        <p:spPr>
          <a:xfrm>
            <a:off x="535813" y="7364051"/>
            <a:ext cx="5786375" cy="3057275"/>
          </a:xfrm>
          <a:prstGeom prst="rect">
            <a:avLst/>
          </a:prstGeom>
          <a:noFill/>
          <a:ln>
            <a:noFill/>
          </a:ln>
        </p:spPr>
      </p:pic>
      <p:pic>
        <p:nvPicPr>
          <p:cNvPr id="142" name="Google Shape;142;p8"/>
          <p:cNvPicPr preferRelativeResize="0"/>
          <p:nvPr/>
        </p:nvPicPr>
        <p:blipFill>
          <a:blip r:embed="rId5">
            <a:alphaModFix/>
          </a:blip>
          <a:stretch>
            <a:fillRect/>
          </a:stretch>
        </p:blipFill>
        <p:spPr>
          <a:xfrm>
            <a:off x="487050" y="3443500"/>
            <a:ext cx="5883900" cy="2952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bd66a225b2_1_4"/>
          <p:cNvPicPr preferRelativeResize="0"/>
          <p:nvPr/>
        </p:nvPicPr>
        <p:blipFill rotWithShape="1">
          <a:blip r:embed="rId3">
            <a:alphaModFix/>
          </a:blip>
          <a:srcRect/>
          <a:stretch/>
        </p:blipFill>
        <p:spPr>
          <a:xfrm>
            <a:off x="246244" y="218604"/>
            <a:ext cx="2693612" cy="861855"/>
          </a:xfrm>
          <a:prstGeom prst="rect">
            <a:avLst/>
          </a:prstGeom>
          <a:noFill/>
          <a:ln>
            <a:noFill/>
          </a:ln>
        </p:spPr>
      </p:pic>
      <p:sp>
        <p:nvSpPr>
          <p:cNvPr id="148" name="Google Shape;148;gbd66a225b2_1_4"/>
          <p:cNvSpPr txBox="1">
            <a:spLocks noGrp="1"/>
          </p:cNvSpPr>
          <p:nvPr>
            <p:ph type="title"/>
          </p:nvPr>
        </p:nvSpPr>
        <p:spPr>
          <a:xfrm>
            <a:off x="9968500" y="1457750"/>
            <a:ext cx="5883900" cy="774000"/>
          </a:xfrm>
          <a:prstGeom prst="rect">
            <a:avLst/>
          </a:prstGeom>
          <a:noFill/>
          <a:ln>
            <a:noFill/>
          </a:ln>
        </p:spPr>
        <p:txBody>
          <a:bodyPr spcFirstLastPara="1" wrap="square" lIns="0" tIns="12050" rIns="0" bIns="0" anchor="t" anchorCtr="0">
            <a:spAutoFit/>
          </a:bodyPr>
          <a:lstStyle/>
          <a:p>
            <a:pPr marL="12700" lvl="0" indent="0" algn="ctr" rtl="0">
              <a:lnSpc>
                <a:spcPct val="100000"/>
              </a:lnSpc>
              <a:spcBef>
                <a:spcPts val="0"/>
              </a:spcBef>
              <a:spcAft>
                <a:spcPts val="0"/>
              </a:spcAft>
              <a:buNone/>
            </a:pPr>
            <a:r>
              <a:rPr lang="en-US" u="none">
                <a:solidFill>
                  <a:srgbClr val="242424"/>
                </a:solidFill>
              </a:rPr>
              <a:t>Squeeze(s) pt. 2</a:t>
            </a:r>
            <a:endParaRPr/>
          </a:p>
        </p:txBody>
      </p:sp>
      <p:sp>
        <p:nvSpPr>
          <p:cNvPr id="149" name="Google Shape;149;gbd66a225b2_1_4"/>
          <p:cNvSpPr/>
          <p:nvPr/>
        </p:nvSpPr>
        <p:spPr>
          <a:xfrm>
            <a:off x="10669831" y="2569754"/>
            <a:ext cx="4224655" cy="0"/>
          </a:xfrm>
          <a:custGeom>
            <a:avLst/>
            <a:gdLst/>
            <a:ahLst/>
            <a:cxnLst/>
            <a:rect l="l" t="t" r="r" b="b"/>
            <a:pathLst>
              <a:path w="4224655" h="120000" extrusionOk="0">
                <a:moveTo>
                  <a:pt x="0" y="0"/>
                </a:moveTo>
                <a:lnTo>
                  <a:pt x="4224474" y="0"/>
                </a:lnTo>
              </a:path>
            </a:pathLst>
          </a:custGeom>
          <a:noFill/>
          <a:ln w="20100"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gbd66a225b2_1_4"/>
          <p:cNvSpPr txBox="1"/>
          <p:nvPr/>
        </p:nvSpPr>
        <p:spPr>
          <a:xfrm>
            <a:off x="6928575" y="2907750"/>
            <a:ext cx="12995700" cy="6861300"/>
          </a:xfrm>
          <a:prstGeom prst="rect">
            <a:avLst/>
          </a:prstGeom>
          <a:noFill/>
          <a:ln>
            <a:noFill/>
          </a:ln>
        </p:spPr>
        <p:txBody>
          <a:bodyPr spcFirstLastPara="1" wrap="square" lIns="0" tIns="12050" rIns="0" bIns="0" anchor="t" anchorCtr="0">
            <a:spAutoFit/>
          </a:bodyPr>
          <a:lstStyle/>
          <a:p>
            <a:pPr marL="484505" marR="5080" lvl="0" indent="-472440" algn="l" rtl="0">
              <a:lnSpc>
                <a:spcPct val="100600"/>
              </a:lnSpc>
              <a:spcBef>
                <a:spcPts val="0"/>
              </a:spcBef>
              <a:spcAft>
                <a:spcPts val="0"/>
              </a:spcAft>
              <a:buClr>
                <a:schemeClr val="dk1"/>
              </a:buClr>
              <a:buSzPts val="2950"/>
              <a:buFont typeface="Noto Sans Symbols"/>
              <a:buChar char="❖"/>
            </a:pPr>
            <a:r>
              <a:rPr lang="en-US" sz="2950">
                <a:solidFill>
                  <a:schemeClr val="dk1"/>
                </a:solidFill>
                <a:latin typeface="Garamond"/>
                <a:ea typeface="Garamond"/>
                <a:cs typeface="Garamond"/>
                <a:sym typeface="Garamond"/>
              </a:rPr>
              <a:t>Buying on Margin</a:t>
            </a: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Borrowing money from a lender to purchase stock</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Magnifies risk - greater returns, greater losses</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Margin accounts do not “control” their shares, they are collateral</a:t>
            </a:r>
            <a:endParaRPr sz="2950">
              <a:solidFill>
                <a:schemeClr val="dk1"/>
              </a:solidFill>
              <a:latin typeface="Garamond"/>
              <a:ea typeface="Garamond"/>
              <a:cs typeface="Garamond"/>
              <a:sym typeface="Garamond"/>
            </a:endParaRPr>
          </a:p>
          <a:p>
            <a:pPr marL="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457200" marR="5080" lvl="0"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Margin Calls</a:t>
            </a: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Borrowers must maintain a minimum level of equity in a margin account</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If the value of equity decreases below a percentage of margin, banks will issue a margin call</a:t>
            </a:r>
            <a:endParaRPr sz="2950">
              <a:solidFill>
                <a:schemeClr val="dk1"/>
              </a:solidFill>
              <a:latin typeface="Garamond"/>
              <a:ea typeface="Garamond"/>
              <a:cs typeface="Garamond"/>
              <a:sym typeface="Garamond"/>
            </a:endParaRPr>
          </a:p>
          <a:p>
            <a:pPr marL="914400" marR="5080" lvl="0" indent="0" algn="l" rtl="0">
              <a:lnSpc>
                <a:spcPct val="100600"/>
              </a:lnSpc>
              <a:spcBef>
                <a:spcPts val="0"/>
              </a:spcBef>
              <a:spcAft>
                <a:spcPts val="0"/>
              </a:spcAft>
              <a:buNone/>
            </a:pPr>
            <a:endParaRPr sz="2950">
              <a:solidFill>
                <a:schemeClr val="dk1"/>
              </a:solidFill>
              <a:latin typeface="Garamond"/>
              <a:ea typeface="Garamond"/>
              <a:cs typeface="Garamond"/>
              <a:sym typeface="Garamond"/>
            </a:endParaRPr>
          </a:p>
          <a:p>
            <a:pPr marL="914400" marR="5080" lvl="1" indent="-415925" algn="l" rtl="0">
              <a:lnSpc>
                <a:spcPct val="1006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If additional funds are not deposited, banks will sell an account’s stocks to cover the margin</a:t>
            </a:r>
            <a:endParaRPr sz="2950">
              <a:solidFill>
                <a:schemeClr val="dk1"/>
              </a:solidFill>
              <a:latin typeface="Garamond"/>
              <a:ea typeface="Garamond"/>
              <a:cs typeface="Garamond"/>
              <a:sym typeface="Garamond"/>
            </a:endParaRPr>
          </a:p>
        </p:txBody>
      </p:sp>
      <p:sp>
        <p:nvSpPr>
          <p:cNvPr id="151" name="Google Shape;151;gbd66a225b2_1_4"/>
          <p:cNvSpPr txBox="1">
            <a:spLocks noGrp="1"/>
          </p:cNvSpPr>
          <p:nvPr>
            <p:ph type="sldNum" idx="12"/>
          </p:nvPr>
        </p:nvSpPr>
        <p:spPr>
          <a:xfrm>
            <a:off x="19306117" y="10576790"/>
            <a:ext cx="368400" cy="360000"/>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12</a:t>
            </a:fld>
            <a:endParaRPr/>
          </a:p>
        </p:txBody>
      </p:sp>
      <p:pic>
        <p:nvPicPr>
          <p:cNvPr id="152" name="Google Shape;152;gbd66a225b2_1_4"/>
          <p:cNvPicPr preferRelativeResize="0"/>
          <p:nvPr/>
        </p:nvPicPr>
        <p:blipFill>
          <a:blip r:embed="rId4">
            <a:alphaModFix/>
          </a:blip>
          <a:stretch>
            <a:fillRect/>
          </a:stretch>
        </p:blipFill>
        <p:spPr>
          <a:xfrm>
            <a:off x="260650" y="3110263"/>
            <a:ext cx="6336700" cy="3258875"/>
          </a:xfrm>
          <a:prstGeom prst="rect">
            <a:avLst/>
          </a:prstGeom>
          <a:noFill/>
          <a:ln>
            <a:noFill/>
          </a:ln>
        </p:spPr>
      </p:pic>
      <p:pic>
        <p:nvPicPr>
          <p:cNvPr id="153" name="Google Shape;153;gbd66a225b2_1_4"/>
          <p:cNvPicPr preferRelativeResize="0"/>
          <p:nvPr/>
        </p:nvPicPr>
        <p:blipFill>
          <a:blip r:embed="rId5">
            <a:alphaModFix/>
          </a:blip>
          <a:stretch>
            <a:fillRect/>
          </a:stretch>
        </p:blipFill>
        <p:spPr>
          <a:xfrm>
            <a:off x="683950" y="6718150"/>
            <a:ext cx="5144850" cy="3858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8" name="Google Shape;158;gbe39319e3c_1_38"/>
          <p:cNvGrpSpPr/>
          <p:nvPr/>
        </p:nvGrpSpPr>
        <p:grpSpPr>
          <a:xfrm>
            <a:off x="0" y="0"/>
            <a:ext cx="20104099" cy="11307139"/>
            <a:chOff x="0" y="0"/>
            <a:chExt cx="20104099" cy="11307139"/>
          </a:xfrm>
        </p:grpSpPr>
        <p:pic>
          <p:nvPicPr>
            <p:cNvPr id="159" name="Google Shape;159;gbe39319e3c_1_38"/>
            <p:cNvPicPr preferRelativeResize="0"/>
            <p:nvPr/>
          </p:nvPicPr>
          <p:blipFill rotWithShape="1">
            <a:blip r:embed="rId3">
              <a:alphaModFix/>
            </a:blip>
            <a:srcRect/>
            <a:stretch/>
          </p:blipFill>
          <p:spPr>
            <a:xfrm>
              <a:off x="0" y="0"/>
              <a:ext cx="20104099" cy="11307139"/>
            </a:xfrm>
            <a:prstGeom prst="rect">
              <a:avLst/>
            </a:prstGeom>
            <a:noFill/>
            <a:ln>
              <a:noFill/>
            </a:ln>
          </p:spPr>
        </p:pic>
        <p:pic>
          <p:nvPicPr>
            <p:cNvPr id="160" name="Google Shape;160;gbe39319e3c_1_38"/>
            <p:cNvPicPr preferRelativeResize="0"/>
            <p:nvPr/>
          </p:nvPicPr>
          <p:blipFill rotWithShape="1">
            <a:blip r:embed="rId4">
              <a:alphaModFix/>
            </a:blip>
            <a:srcRect/>
            <a:stretch/>
          </p:blipFill>
          <p:spPr>
            <a:xfrm>
              <a:off x="246244" y="218604"/>
              <a:ext cx="2693612" cy="861855"/>
            </a:xfrm>
            <a:prstGeom prst="rect">
              <a:avLst/>
            </a:prstGeom>
            <a:noFill/>
            <a:ln>
              <a:noFill/>
            </a:ln>
          </p:spPr>
        </p:pic>
        <p:sp>
          <p:nvSpPr>
            <p:cNvPr id="161" name="Google Shape;161;gbe39319e3c_1_38"/>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9255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2" name="Google Shape;162;gbe39319e3c_1_38"/>
          <p:cNvSpPr txBox="1">
            <a:spLocks noGrp="1"/>
          </p:cNvSpPr>
          <p:nvPr>
            <p:ph type="title"/>
          </p:nvPr>
        </p:nvSpPr>
        <p:spPr>
          <a:xfrm>
            <a:off x="5647080" y="2420639"/>
            <a:ext cx="8796600" cy="774000"/>
          </a:xfrm>
          <a:prstGeom prst="rect">
            <a:avLst/>
          </a:prstGeom>
          <a:noFill/>
          <a:ln>
            <a:noFill/>
          </a:ln>
        </p:spPr>
        <p:txBody>
          <a:bodyPr spcFirstLastPara="1" wrap="square" lIns="0" tIns="12050" rIns="0" bIns="0" anchor="t" anchorCtr="0">
            <a:spAutoFit/>
          </a:bodyPr>
          <a:lstStyle/>
          <a:p>
            <a:pPr marL="0" lvl="0" indent="0" algn="ctr" rtl="0">
              <a:lnSpc>
                <a:spcPct val="100000"/>
              </a:lnSpc>
              <a:spcBef>
                <a:spcPts val="0"/>
              </a:spcBef>
              <a:spcAft>
                <a:spcPts val="0"/>
              </a:spcAft>
              <a:buNone/>
            </a:pPr>
            <a:r>
              <a:rPr lang="en-US" u="none">
                <a:solidFill>
                  <a:srgbClr val="242424"/>
                </a:solidFill>
              </a:rPr>
              <a:t>The Aftermath</a:t>
            </a:r>
            <a:endParaRPr/>
          </a:p>
        </p:txBody>
      </p:sp>
      <p:sp>
        <p:nvSpPr>
          <p:cNvPr id="163" name="Google Shape;163;gbe39319e3c_1_38"/>
          <p:cNvSpPr txBox="1"/>
          <p:nvPr/>
        </p:nvSpPr>
        <p:spPr>
          <a:xfrm>
            <a:off x="4524399" y="3687746"/>
            <a:ext cx="11042100" cy="6145500"/>
          </a:xfrm>
          <a:prstGeom prst="rect">
            <a:avLst/>
          </a:prstGeom>
          <a:noFill/>
          <a:ln>
            <a:noFill/>
          </a:ln>
        </p:spPr>
        <p:txBody>
          <a:bodyPr spcFirstLastPara="1" wrap="square" lIns="0" tIns="15225" rIns="0" bIns="0" anchor="t" anchorCtr="0">
            <a:spAutoFit/>
          </a:bodyPr>
          <a:lstStyle/>
          <a:p>
            <a:pPr marL="0" marR="0" lvl="0" indent="0" algn="l" rtl="0">
              <a:lnSpc>
                <a:spcPct val="100000"/>
              </a:lnSpc>
              <a:spcBef>
                <a:spcPts val="0"/>
              </a:spcBef>
              <a:spcAft>
                <a:spcPts val="0"/>
              </a:spcAft>
              <a:buNone/>
            </a:pPr>
            <a:r>
              <a:rPr lang="en-US" sz="2950" b="1">
                <a:solidFill>
                  <a:schemeClr val="dk1"/>
                </a:solidFill>
                <a:latin typeface="Garamond"/>
                <a:ea typeface="Garamond"/>
                <a:cs typeface="Garamond"/>
                <a:sym typeface="Garamond"/>
              </a:rPr>
              <a:t>V O L A T I L I T Y !</a:t>
            </a:r>
            <a:endParaRPr sz="2950" b="1">
              <a:solidFill>
                <a:schemeClr val="dk1"/>
              </a:solidFill>
              <a:latin typeface="Garamond"/>
              <a:ea typeface="Garamond"/>
              <a:cs typeface="Garamond"/>
              <a:sym typeface="Garamond"/>
            </a:endParaRPr>
          </a:p>
          <a:p>
            <a:pPr marL="457200" marR="0" lvl="0" indent="-415925" algn="l" rtl="0">
              <a:lnSpc>
                <a:spcPct val="115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Restricted Trading</a:t>
            </a:r>
            <a:endParaRPr sz="2950" b="1">
              <a:solidFill>
                <a:schemeClr val="dk1"/>
              </a:solidFill>
              <a:latin typeface="Garamond"/>
              <a:ea typeface="Garamond"/>
              <a:cs typeface="Garamond"/>
              <a:sym typeface="Garamond"/>
            </a:endParaRPr>
          </a:p>
          <a:p>
            <a:pPr marL="914400" marR="0" lvl="1" indent="-415925" algn="l" rtl="0">
              <a:lnSpc>
                <a:spcPct val="115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DTCC settles most securities transactions, volume in the quadrillions</a:t>
            </a:r>
            <a:endParaRPr sz="2950">
              <a:solidFill>
                <a:schemeClr val="dk1"/>
              </a:solidFill>
              <a:latin typeface="Garamond"/>
              <a:ea typeface="Garamond"/>
              <a:cs typeface="Garamond"/>
              <a:sym typeface="Garamond"/>
            </a:endParaRPr>
          </a:p>
          <a:p>
            <a:pPr marL="914400" marR="0" lvl="1" indent="-415925" algn="l" rtl="0">
              <a:lnSpc>
                <a:spcPct val="115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DTCC &amp; other clearinghouses impose a cost of collateral for the holding period, and volatility made GME clearing costs prohibitively expensive</a:t>
            </a:r>
            <a:endParaRPr sz="2950">
              <a:solidFill>
                <a:schemeClr val="dk1"/>
              </a:solidFill>
              <a:latin typeface="Garamond"/>
              <a:ea typeface="Garamond"/>
              <a:cs typeface="Garamond"/>
              <a:sym typeface="Garamond"/>
            </a:endParaRPr>
          </a:p>
          <a:p>
            <a:pPr marL="0" marR="0" lvl="0" indent="0" algn="l" rtl="0">
              <a:lnSpc>
                <a:spcPct val="115000"/>
              </a:lnSpc>
              <a:spcBef>
                <a:spcPts val="0"/>
              </a:spcBef>
              <a:spcAft>
                <a:spcPts val="0"/>
              </a:spcAft>
              <a:buNone/>
            </a:pPr>
            <a:endParaRPr sz="2950">
              <a:solidFill>
                <a:schemeClr val="dk1"/>
              </a:solidFill>
              <a:latin typeface="Garamond"/>
              <a:ea typeface="Garamond"/>
              <a:cs typeface="Garamond"/>
              <a:sym typeface="Garamond"/>
            </a:endParaRPr>
          </a:p>
          <a:p>
            <a:pPr marL="457200" marR="0" lvl="0" indent="-415925" algn="l" rtl="0">
              <a:lnSpc>
                <a:spcPct val="115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Put Vega</a:t>
            </a:r>
            <a:endParaRPr sz="2950" b="1">
              <a:solidFill>
                <a:schemeClr val="dk1"/>
              </a:solidFill>
              <a:latin typeface="Garamond"/>
              <a:ea typeface="Garamond"/>
              <a:cs typeface="Garamond"/>
              <a:sym typeface="Garamond"/>
            </a:endParaRPr>
          </a:p>
          <a:p>
            <a:pPr marL="914400" marR="0" lvl="1" indent="-415925" algn="l" rtl="0">
              <a:lnSpc>
                <a:spcPct val="115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Deep OTM puts purchased before the spike were up more than 300%. Had almost no intrinsic value.</a:t>
            </a:r>
            <a:endParaRPr sz="2950">
              <a:solidFill>
                <a:schemeClr val="dk1"/>
              </a:solidFill>
              <a:latin typeface="Garamond"/>
              <a:ea typeface="Garamond"/>
              <a:cs typeface="Garamond"/>
              <a:sym typeface="Garamond"/>
            </a:endParaRPr>
          </a:p>
          <a:p>
            <a:pPr marL="914400" marR="0" lvl="1" indent="-415925" algn="l" rtl="0">
              <a:lnSpc>
                <a:spcPct val="115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Vega &gt; Delta</a:t>
            </a:r>
            <a:endParaRPr sz="295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p:txBody>
      </p:sp>
      <p:sp>
        <p:nvSpPr>
          <p:cNvPr id="164" name="Google Shape;164;gbe39319e3c_1_38"/>
          <p:cNvSpPr txBox="1">
            <a:spLocks noGrp="1"/>
          </p:cNvSpPr>
          <p:nvPr>
            <p:ph type="sldNum" idx="12"/>
          </p:nvPr>
        </p:nvSpPr>
        <p:spPr>
          <a:xfrm>
            <a:off x="19306117" y="10576790"/>
            <a:ext cx="368400" cy="360000"/>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gbd66a225b2_1_14"/>
          <p:cNvGrpSpPr/>
          <p:nvPr/>
        </p:nvGrpSpPr>
        <p:grpSpPr>
          <a:xfrm>
            <a:off x="0" y="0"/>
            <a:ext cx="20104099" cy="11307139"/>
            <a:chOff x="0" y="0"/>
            <a:chExt cx="20104099" cy="11307139"/>
          </a:xfrm>
        </p:grpSpPr>
        <p:pic>
          <p:nvPicPr>
            <p:cNvPr id="170" name="Google Shape;170;gbd66a225b2_1_14"/>
            <p:cNvPicPr preferRelativeResize="0"/>
            <p:nvPr/>
          </p:nvPicPr>
          <p:blipFill rotWithShape="1">
            <a:blip r:embed="rId3">
              <a:alphaModFix/>
            </a:blip>
            <a:srcRect/>
            <a:stretch/>
          </p:blipFill>
          <p:spPr>
            <a:xfrm>
              <a:off x="0" y="0"/>
              <a:ext cx="20104099" cy="11307139"/>
            </a:xfrm>
            <a:prstGeom prst="rect">
              <a:avLst/>
            </a:prstGeom>
            <a:noFill/>
            <a:ln>
              <a:noFill/>
            </a:ln>
          </p:spPr>
        </p:pic>
        <p:pic>
          <p:nvPicPr>
            <p:cNvPr id="171" name="Google Shape;171;gbd66a225b2_1_14"/>
            <p:cNvPicPr preferRelativeResize="0"/>
            <p:nvPr/>
          </p:nvPicPr>
          <p:blipFill rotWithShape="1">
            <a:blip r:embed="rId4">
              <a:alphaModFix/>
            </a:blip>
            <a:srcRect/>
            <a:stretch/>
          </p:blipFill>
          <p:spPr>
            <a:xfrm>
              <a:off x="246244" y="218604"/>
              <a:ext cx="2693612" cy="861855"/>
            </a:xfrm>
            <a:prstGeom prst="rect">
              <a:avLst/>
            </a:prstGeom>
            <a:noFill/>
            <a:ln>
              <a:noFill/>
            </a:ln>
          </p:spPr>
        </p:pic>
        <p:sp>
          <p:nvSpPr>
            <p:cNvPr id="172" name="Google Shape;172;gbd66a225b2_1_14"/>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9255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3" name="Google Shape;173;gbd66a225b2_1_14"/>
          <p:cNvSpPr txBox="1">
            <a:spLocks noGrp="1"/>
          </p:cNvSpPr>
          <p:nvPr>
            <p:ph type="title"/>
          </p:nvPr>
        </p:nvSpPr>
        <p:spPr>
          <a:xfrm>
            <a:off x="5647080" y="2420639"/>
            <a:ext cx="8796600" cy="774000"/>
          </a:xfrm>
          <a:prstGeom prst="rect">
            <a:avLst/>
          </a:prstGeom>
          <a:noFill/>
          <a:ln>
            <a:noFill/>
          </a:ln>
        </p:spPr>
        <p:txBody>
          <a:bodyPr spcFirstLastPara="1" wrap="square" lIns="0" tIns="12050" rIns="0" bIns="0" anchor="t" anchorCtr="0">
            <a:spAutoFit/>
          </a:bodyPr>
          <a:lstStyle/>
          <a:p>
            <a:pPr marL="0" lvl="0" indent="0" algn="ctr" rtl="0">
              <a:lnSpc>
                <a:spcPct val="100000"/>
              </a:lnSpc>
              <a:spcBef>
                <a:spcPts val="0"/>
              </a:spcBef>
              <a:spcAft>
                <a:spcPts val="0"/>
              </a:spcAft>
              <a:buNone/>
            </a:pPr>
            <a:r>
              <a:rPr lang="en-US" u="none">
                <a:solidFill>
                  <a:srgbClr val="242424"/>
                </a:solidFill>
              </a:rPr>
              <a:t>cont’d</a:t>
            </a:r>
            <a:endParaRPr/>
          </a:p>
        </p:txBody>
      </p:sp>
      <p:sp>
        <p:nvSpPr>
          <p:cNvPr id="174" name="Google Shape;174;gbd66a225b2_1_14"/>
          <p:cNvSpPr txBox="1"/>
          <p:nvPr/>
        </p:nvSpPr>
        <p:spPr>
          <a:xfrm>
            <a:off x="4524399" y="3687746"/>
            <a:ext cx="11042100" cy="5464200"/>
          </a:xfrm>
          <a:prstGeom prst="rect">
            <a:avLst/>
          </a:prstGeom>
          <a:noFill/>
          <a:ln>
            <a:noFill/>
          </a:ln>
        </p:spPr>
        <p:txBody>
          <a:bodyPr spcFirstLastPara="1" wrap="square" lIns="0" tIns="15225" rIns="0" bIns="0" anchor="t" anchorCtr="0">
            <a:spAutoFit/>
          </a:bodyPr>
          <a:lstStyle/>
          <a:p>
            <a:pPr marL="457200" marR="0" lvl="0"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Margin calls</a:t>
            </a:r>
            <a:endParaRPr sz="2950" b="1">
              <a:solidFill>
                <a:schemeClr val="dk1"/>
              </a:solidFill>
              <a:latin typeface="Garamond"/>
              <a:ea typeface="Garamond"/>
              <a:cs typeface="Garamond"/>
              <a:sym typeface="Garamond"/>
            </a:endParaRPr>
          </a:p>
          <a:p>
            <a:pPr marL="9144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Reddit bot accounts </a:t>
            </a: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WSB posts supporting silver</a:t>
            </a:r>
            <a:endParaRPr sz="2950" b="1">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Banks positioning alongside fake reddit posts</a:t>
            </a:r>
            <a:endParaRPr sz="2950" b="1">
              <a:solidFill>
                <a:schemeClr val="dk1"/>
              </a:solidFill>
              <a:latin typeface="Garamond"/>
              <a:ea typeface="Garamond"/>
              <a:cs typeface="Garamond"/>
              <a:sym typeface="Garamond"/>
            </a:endParaRPr>
          </a:p>
          <a:p>
            <a:pPr marL="9144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SEC investigation</a:t>
            </a: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Robinhood investigated for restrictions</a:t>
            </a:r>
            <a:endParaRPr sz="2950" b="1">
              <a:solidFill>
                <a:schemeClr val="dk1"/>
              </a:solidFill>
              <a:latin typeface="Garamond"/>
              <a:ea typeface="Garamond"/>
              <a:cs typeface="Garamond"/>
              <a:sym typeface="Garamond"/>
            </a:endParaRPr>
          </a:p>
          <a:p>
            <a:pPr marL="9144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Reddit investigated for manipulation</a:t>
            </a:r>
            <a:endParaRPr sz="2950" b="1">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p:txBody>
      </p:sp>
      <p:sp>
        <p:nvSpPr>
          <p:cNvPr id="175" name="Google Shape;175;gbd66a225b2_1_14"/>
          <p:cNvSpPr txBox="1">
            <a:spLocks noGrp="1"/>
          </p:cNvSpPr>
          <p:nvPr>
            <p:ph type="sldNum" idx="12"/>
          </p:nvPr>
        </p:nvSpPr>
        <p:spPr>
          <a:xfrm>
            <a:off x="19306117" y="10576790"/>
            <a:ext cx="368400" cy="360000"/>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pSp>
        <p:nvGrpSpPr>
          <p:cNvPr id="180" name="Google Shape;180;gbe39319e3c_1_64"/>
          <p:cNvGrpSpPr/>
          <p:nvPr/>
        </p:nvGrpSpPr>
        <p:grpSpPr>
          <a:xfrm>
            <a:off x="0" y="0"/>
            <a:ext cx="20104101" cy="11307445"/>
            <a:chOff x="0" y="0"/>
            <a:chExt cx="20104101" cy="11307445"/>
          </a:xfrm>
        </p:grpSpPr>
        <p:pic>
          <p:nvPicPr>
            <p:cNvPr id="181" name="Google Shape;181;gbe39319e3c_1_64"/>
            <p:cNvPicPr preferRelativeResize="0"/>
            <p:nvPr/>
          </p:nvPicPr>
          <p:blipFill rotWithShape="1">
            <a:blip r:embed="rId3">
              <a:alphaModFix/>
            </a:blip>
            <a:srcRect/>
            <a:stretch/>
          </p:blipFill>
          <p:spPr>
            <a:xfrm>
              <a:off x="0" y="14"/>
              <a:ext cx="20104101" cy="11307126"/>
            </a:xfrm>
            <a:prstGeom prst="rect">
              <a:avLst/>
            </a:prstGeom>
            <a:noFill/>
            <a:ln>
              <a:noFill/>
            </a:ln>
          </p:spPr>
        </p:pic>
        <p:sp>
          <p:nvSpPr>
            <p:cNvPr id="182" name="Google Shape;182;gbe39319e3c_1_64"/>
            <p:cNvSpPr/>
            <p:nvPr/>
          </p:nvSpPr>
          <p:spPr>
            <a:xfrm>
              <a:off x="5859612" y="0"/>
              <a:ext cx="8382634" cy="11307445"/>
            </a:xfrm>
            <a:custGeom>
              <a:avLst/>
              <a:gdLst/>
              <a:ahLst/>
              <a:cxnLst/>
              <a:rect l="l" t="t" r="r" b="b"/>
              <a:pathLst>
                <a:path w="8382634" h="11307445" extrusionOk="0">
                  <a:moveTo>
                    <a:pt x="8382361" y="0"/>
                  </a:moveTo>
                  <a:lnTo>
                    <a:pt x="0" y="0"/>
                  </a:lnTo>
                  <a:lnTo>
                    <a:pt x="0" y="11307142"/>
                  </a:lnTo>
                  <a:lnTo>
                    <a:pt x="8382361" y="11307142"/>
                  </a:lnTo>
                  <a:lnTo>
                    <a:pt x="8382361" y="0"/>
                  </a:lnTo>
                  <a:close/>
                </a:path>
              </a:pathLst>
            </a:custGeom>
            <a:solidFill>
              <a:srgbClr val="235D8D">
                <a:alpha val="7843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83" name="Google Shape;183;gbe39319e3c_1_64"/>
          <p:cNvPicPr preferRelativeResize="0"/>
          <p:nvPr/>
        </p:nvPicPr>
        <p:blipFill rotWithShape="1">
          <a:blip r:embed="rId4">
            <a:alphaModFix/>
          </a:blip>
          <a:srcRect/>
          <a:stretch/>
        </p:blipFill>
        <p:spPr>
          <a:xfrm>
            <a:off x="246244" y="218604"/>
            <a:ext cx="2693612" cy="861855"/>
          </a:xfrm>
          <a:prstGeom prst="rect">
            <a:avLst/>
          </a:prstGeom>
          <a:noFill/>
          <a:ln>
            <a:noFill/>
          </a:ln>
        </p:spPr>
      </p:pic>
      <p:sp>
        <p:nvSpPr>
          <p:cNvPr id="184" name="Google Shape;184;gbe39319e3c_1_64"/>
          <p:cNvSpPr txBox="1">
            <a:spLocks noGrp="1"/>
          </p:cNvSpPr>
          <p:nvPr>
            <p:ph type="sldNum" idx="12"/>
          </p:nvPr>
        </p:nvSpPr>
        <p:spPr>
          <a:xfrm>
            <a:off x="19306117" y="10576790"/>
            <a:ext cx="368400" cy="360000"/>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15</a:t>
            </a:fld>
            <a:endParaRPr/>
          </a:p>
        </p:txBody>
      </p:sp>
      <p:sp>
        <p:nvSpPr>
          <p:cNvPr id="185" name="Google Shape;185;gbe39319e3c_1_64"/>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9255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6" name="Google Shape;186;gbe39319e3c_1_64"/>
          <p:cNvPicPr preferRelativeResize="0"/>
          <p:nvPr/>
        </p:nvPicPr>
        <p:blipFill>
          <a:blip r:embed="rId5">
            <a:alphaModFix/>
          </a:blip>
          <a:stretch>
            <a:fillRect/>
          </a:stretch>
        </p:blipFill>
        <p:spPr>
          <a:xfrm>
            <a:off x="12424925" y="3478712"/>
            <a:ext cx="4566600" cy="2505925"/>
          </a:xfrm>
          <a:prstGeom prst="rect">
            <a:avLst/>
          </a:prstGeom>
          <a:noFill/>
          <a:ln>
            <a:noFill/>
          </a:ln>
        </p:spPr>
      </p:pic>
      <p:sp>
        <p:nvSpPr>
          <p:cNvPr id="187" name="Google Shape;187;gbe39319e3c_1_64"/>
          <p:cNvSpPr txBox="1">
            <a:spLocks noGrp="1"/>
          </p:cNvSpPr>
          <p:nvPr>
            <p:ph type="title"/>
          </p:nvPr>
        </p:nvSpPr>
        <p:spPr>
          <a:xfrm>
            <a:off x="5647080" y="2420639"/>
            <a:ext cx="8796600" cy="774000"/>
          </a:xfrm>
          <a:prstGeom prst="rect">
            <a:avLst/>
          </a:prstGeom>
          <a:noFill/>
          <a:ln>
            <a:noFill/>
          </a:ln>
        </p:spPr>
        <p:txBody>
          <a:bodyPr spcFirstLastPara="1" wrap="square" lIns="0" tIns="12050" rIns="0" bIns="0" anchor="t" anchorCtr="0">
            <a:spAutoFit/>
          </a:bodyPr>
          <a:lstStyle/>
          <a:p>
            <a:pPr marL="0" lvl="0" indent="0" algn="ctr" rtl="0">
              <a:lnSpc>
                <a:spcPct val="100000"/>
              </a:lnSpc>
              <a:spcBef>
                <a:spcPts val="0"/>
              </a:spcBef>
              <a:spcAft>
                <a:spcPts val="0"/>
              </a:spcAft>
              <a:buNone/>
            </a:pPr>
            <a:r>
              <a:rPr lang="en-US" u="none">
                <a:solidFill>
                  <a:srgbClr val="242424"/>
                </a:solidFill>
              </a:rPr>
              <a:t>Risks for Individual Investors</a:t>
            </a:r>
            <a:endParaRPr/>
          </a:p>
        </p:txBody>
      </p:sp>
      <p:sp>
        <p:nvSpPr>
          <p:cNvPr id="188" name="Google Shape;188;gbe39319e3c_1_64"/>
          <p:cNvSpPr txBox="1"/>
          <p:nvPr/>
        </p:nvSpPr>
        <p:spPr>
          <a:xfrm>
            <a:off x="4194475" y="3687750"/>
            <a:ext cx="7866300" cy="4556100"/>
          </a:xfrm>
          <a:prstGeom prst="rect">
            <a:avLst/>
          </a:prstGeom>
          <a:noFill/>
          <a:ln>
            <a:noFill/>
          </a:ln>
        </p:spPr>
        <p:txBody>
          <a:bodyPr spcFirstLastPara="1" wrap="square" lIns="0" tIns="15225" rIns="0" bIns="0" anchor="t" anchorCtr="0">
            <a:spAutoFit/>
          </a:bodyPr>
          <a:lstStyle/>
          <a:p>
            <a:pPr marL="457200" marR="0" lvl="0"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Individuals lose much easier than institutions</a:t>
            </a:r>
            <a:endParaRPr sz="2950" b="1">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Trends continue on AMC, Dogecoin, etc.</a:t>
            </a: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Retail tends to be the last ones in line</a:t>
            </a:r>
            <a:endParaRPr sz="2950" b="1">
              <a:solidFill>
                <a:schemeClr val="dk1"/>
              </a:solidFill>
              <a:latin typeface="Garamond"/>
              <a:ea typeface="Garamond"/>
              <a:cs typeface="Garamond"/>
              <a:sym typeface="Garamond"/>
            </a:endParaRPr>
          </a:p>
          <a:p>
            <a:pPr marL="9144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457200" lvl="0" indent="-415925" algn="l" rtl="0">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VWAP of GME</a:t>
            </a:r>
            <a:endParaRPr sz="2950" b="1">
              <a:solidFill>
                <a:schemeClr val="dk1"/>
              </a:solidFill>
              <a:latin typeface="Garamond"/>
              <a:ea typeface="Garamond"/>
              <a:cs typeface="Garamond"/>
              <a:sym typeface="Garamond"/>
            </a:endParaRPr>
          </a:p>
          <a:p>
            <a:pPr marL="914400" lvl="1" indent="-415925" algn="l" rtl="0">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30-day average price of transaction for GME was $110</a:t>
            </a:r>
            <a:endParaRPr sz="2950" b="1">
              <a:solidFill>
                <a:schemeClr val="dk1"/>
              </a:solidFill>
              <a:latin typeface="Garamond"/>
              <a:ea typeface="Garamond"/>
              <a:cs typeface="Garamond"/>
              <a:sym typeface="Garamond"/>
            </a:endParaRPr>
          </a:p>
          <a:p>
            <a:pPr marL="914400" lvl="1" indent="-415925" algn="l" rtl="0">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At $52, implies average purchase of a share lost $60</a:t>
            </a:r>
            <a:endParaRPr sz="2950" b="1">
              <a:solidFill>
                <a:schemeClr val="dk1"/>
              </a:solidFill>
              <a:latin typeface="Garamond"/>
              <a:ea typeface="Garamond"/>
              <a:cs typeface="Garamond"/>
              <a:sym typeface="Garamond"/>
            </a:endParaRPr>
          </a:p>
        </p:txBody>
      </p:sp>
      <p:pic>
        <p:nvPicPr>
          <p:cNvPr id="189" name="Google Shape;189;gbe39319e3c_1_64"/>
          <p:cNvPicPr preferRelativeResize="0"/>
          <p:nvPr/>
        </p:nvPicPr>
        <p:blipFill rotWithShape="1">
          <a:blip r:embed="rId6">
            <a:alphaModFix/>
          </a:blip>
          <a:srcRect t="18640" b="35492"/>
          <a:stretch/>
        </p:blipFill>
        <p:spPr>
          <a:xfrm>
            <a:off x="12861750" y="6268700"/>
            <a:ext cx="3692950" cy="3665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10253138" y="3257577"/>
            <a:ext cx="7631430" cy="6988452"/>
          </a:xfrm>
          <a:prstGeom prst="rect">
            <a:avLst/>
          </a:prstGeom>
        </p:spPr>
        <p:txBody>
          <a:bodyPr vert="horz" wrap="square" lIns="0" tIns="12065" rIns="0" bIns="0" rtlCol="0">
            <a:spAutoFit/>
          </a:bodyPr>
          <a:lstStyle/>
          <a:p>
            <a:pPr marL="12700" marR="5080" indent="-11430" algn="ctr">
              <a:lnSpc>
                <a:spcPct val="100000"/>
              </a:lnSpc>
              <a:spcBef>
                <a:spcPts val="95"/>
              </a:spcBef>
              <a:tabLst>
                <a:tab pos="776605" algn="l"/>
                <a:tab pos="2782570" algn="l"/>
                <a:tab pos="6804659" algn="l"/>
              </a:tabLst>
            </a:pPr>
            <a:r>
              <a:rPr lang="en-US" sz="3000" spc="20" dirty="0">
                <a:latin typeface="Garamond"/>
                <a:cs typeface="Garamond"/>
              </a:rPr>
              <a:t>Five pirates happen upon a treasure of a 100 gold coins</a:t>
            </a:r>
          </a:p>
          <a:p>
            <a:pPr marL="12700" marR="5080" indent="-11430" algn="ctr">
              <a:lnSpc>
                <a:spcPct val="100000"/>
              </a:lnSpc>
              <a:spcBef>
                <a:spcPts val="95"/>
              </a:spcBef>
              <a:tabLst>
                <a:tab pos="776605" algn="l"/>
                <a:tab pos="2782570" algn="l"/>
                <a:tab pos="6804659" algn="l"/>
              </a:tabLst>
            </a:pPr>
            <a:endParaRPr lang="en-US" sz="3000" spc="20" dirty="0">
              <a:latin typeface="Garamond"/>
              <a:cs typeface="Garamond"/>
            </a:endParaRPr>
          </a:p>
          <a:p>
            <a:pPr marL="12700" marR="5080" indent="-11430" algn="ctr">
              <a:lnSpc>
                <a:spcPct val="100000"/>
              </a:lnSpc>
              <a:spcBef>
                <a:spcPts val="95"/>
              </a:spcBef>
              <a:tabLst>
                <a:tab pos="776605" algn="l"/>
                <a:tab pos="2782570" algn="l"/>
                <a:tab pos="6804659" algn="l"/>
              </a:tabLst>
            </a:pPr>
            <a:r>
              <a:rPr lang="en-US" sz="3000" spc="20" dirty="0">
                <a:latin typeface="Garamond"/>
                <a:cs typeface="Garamond"/>
              </a:rPr>
              <a:t>They must now decide how to divvy up the coins. The system they follow is that the oldest member proposes a solution, if his solution is approved by 50% or more of the pirates, they will use that solution. If it is not approved, he will be thrown overboard.</a:t>
            </a:r>
          </a:p>
          <a:p>
            <a:pPr marL="12700" marR="5080" indent="-11430" algn="ctr">
              <a:lnSpc>
                <a:spcPct val="100000"/>
              </a:lnSpc>
              <a:spcBef>
                <a:spcPts val="95"/>
              </a:spcBef>
              <a:tabLst>
                <a:tab pos="776605" algn="l"/>
                <a:tab pos="2782570" algn="l"/>
                <a:tab pos="6804659" algn="l"/>
              </a:tabLst>
            </a:pPr>
            <a:endParaRPr lang="en-US" sz="3000" spc="20" dirty="0">
              <a:latin typeface="Garamond"/>
              <a:cs typeface="Garamond"/>
            </a:endParaRPr>
          </a:p>
          <a:p>
            <a:pPr marL="12700" marR="5080" indent="-11430" algn="ctr">
              <a:lnSpc>
                <a:spcPct val="100000"/>
              </a:lnSpc>
              <a:spcBef>
                <a:spcPts val="95"/>
              </a:spcBef>
              <a:tabLst>
                <a:tab pos="776605" algn="l"/>
                <a:tab pos="2782570" algn="l"/>
                <a:tab pos="6804659" algn="l"/>
              </a:tabLst>
            </a:pPr>
            <a:r>
              <a:rPr lang="en-US" sz="3000" spc="20" dirty="0">
                <a:latin typeface="Garamond"/>
                <a:cs typeface="Garamond"/>
              </a:rPr>
              <a:t>Pirates make their decisions according to what will get them the most money without getting killed. Pirates would rather kill than not, so if all things are equal, the pirate will be thrown overboard. There are no inter-pirate agreements. </a:t>
            </a:r>
            <a:endParaRPr sz="3000" dirty="0">
              <a:latin typeface="Garamond"/>
              <a:cs typeface="Garamond"/>
            </a:endParaRPr>
          </a:p>
        </p:txBody>
      </p:sp>
      <p:sp>
        <p:nvSpPr>
          <p:cNvPr id="7" name="object 7"/>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spcBef>
                  <a:spcPts val="285"/>
                </a:spcBef>
              </a:pPr>
              <a:t>2</a:t>
            </a:fld>
            <a:endParaRPr spc="15" dirty="0"/>
          </a:p>
        </p:txBody>
      </p:sp>
    </p:spTree>
    <p:extLst>
      <p:ext uri="{BB962C8B-B14F-4D97-AF65-F5344CB8AC3E}">
        <p14:creationId xmlns:p14="http://schemas.microsoft.com/office/powerpoint/2010/main" val="45453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32056" y="2569578"/>
            <a:ext cx="9844405" cy="6269024"/>
          </a:xfrm>
          <a:prstGeom prst="rect">
            <a:avLst/>
          </a:prstGeom>
        </p:spPr>
        <p:txBody>
          <a:bodyPr vert="horz" wrap="square" lIns="0" tIns="15875" rIns="0" bIns="0" rtlCol="0">
            <a:spAutoFit/>
          </a:bodyPr>
          <a:lstStyle/>
          <a:p>
            <a:pPr marL="12700">
              <a:lnSpc>
                <a:spcPct val="100000"/>
              </a:lnSpc>
              <a:spcBef>
                <a:spcPts val="125"/>
              </a:spcBef>
            </a:pPr>
            <a:r>
              <a:rPr lang="en-US" sz="3100" spc="5" dirty="0">
                <a:latin typeface="Garamond"/>
                <a:cs typeface="Garamond"/>
              </a:rPr>
              <a:t>Solution: </a:t>
            </a:r>
          </a:p>
          <a:p>
            <a:pPr marL="12700">
              <a:lnSpc>
                <a:spcPct val="100000"/>
              </a:lnSpc>
              <a:spcBef>
                <a:spcPts val="125"/>
              </a:spcBef>
            </a:pPr>
            <a:r>
              <a:rPr lang="en-US" sz="3100" spc="5" dirty="0">
                <a:latin typeface="Garamond"/>
                <a:cs typeface="Garamond"/>
              </a:rPr>
              <a:t>Oldest Pirate: A, 2</a:t>
            </a:r>
            <a:r>
              <a:rPr lang="en-US" sz="3100" spc="5" baseline="30000" dirty="0">
                <a:latin typeface="Garamond"/>
                <a:cs typeface="Garamond"/>
              </a:rPr>
              <a:t>nd</a:t>
            </a:r>
            <a:r>
              <a:rPr lang="en-US" sz="3100" spc="5" dirty="0">
                <a:latin typeface="Garamond"/>
                <a:cs typeface="Garamond"/>
              </a:rPr>
              <a:t>-youngest Pirate: B etc.</a:t>
            </a:r>
          </a:p>
          <a:p>
            <a:pPr marL="12700">
              <a:lnSpc>
                <a:spcPct val="100000"/>
              </a:lnSpc>
              <a:spcBef>
                <a:spcPts val="125"/>
              </a:spcBef>
            </a:pPr>
            <a:r>
              <a:rPr lang="en-US" sz="3100" b="1" spc="5" dirty="0">
                <a:latin typeface="Garamond"/>
                <a:cs typeface="Garamond"/>
              </a:rPr>
              <a:t>A:98, B:0, C:1. D</a:t>
            </a:r>
            <a:r>
              <a:rPr lang="en-US" sz="3100" b="1" spc="5" dirty="0">
                <a:latin typeface="Garamond"/>
                <a:cs typeface="Garamond"/>
                <a:sym typeface="Wingdings" pitchFamily="2" charset="2"/>
              </a:rPr>
              <a:t>:0, E:1</a:t>
            </a:r>
          </a:p>
          <a:p>
            <a:pPr marL="12700">
              <a:lnSpc>
                <a:spcPct val="100000"/>
              </a:lnSpc>
              <a:spcBef>
                <a:spcPts val="125"/>
              </a:spcBef>
            </a:pPr>
            <a:endParaRPr lang="en-US" sz="3100" b="1" spc="5" dirty="0">
              <a:latin typeface="Garamond"/>
              <a:cs typeface="Garamond"/>
              <a:sym typeface="Wingdings" pitchFamily="2" charset="2"/>
            </a:endParaRPr>
          </a:p>
          <a:p>
            <a:pPr marL="12700">
              <a:lnSpc>
                <a:spcPct val="100000"/>
              </a:lnSpc>
              <a:spcBef>
                <a:spcPts val="125"/>
              </a:spcBef>
            </a:pPr>
            <a:r>
              <a:rPr lang="en-US" sz="3100" spc="5" dirty="0">
                <a:latin typeface="Garamond"/>
                <a:cs typeface="Garamond"/>
                <a:sym typeface="Wingdings" pitchFamily="2" charset="2"/>
              </a:rPr>
              <a:t>Working backwards from two pirates (D and E), D would pick D:100, E:0, since he has the 50% to approve on his own. So then going one backward, C would offer E 1 coin because that’s more than he would get otherwise (C:99, D:0, E:1). Working backward again, B would offer D 1 coin since he is now getting more than he would otherwise (B:99, C:0, D:1, E:0). Working backward a last time now, we see that A can offer C and E, 1 coin because that’s more than they would get otherwise, so the end result is A:98, B:0, C:1, D:0  E:1</a:t>
            </a:r>
            <a:endParaRPr sz="3100" dirty="0">
              <a:latin typeface="Garamond"/>
              <a:cs typeface="Garamond"/>
            </a:endParaRPr>
          </a:p>
        </p:txBody>
      </p:sp>
      <p:sp>
        <p:nvSpPr>
          <p:cNvPr id="7" name="object 7"/>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spcBef>
                  <a:spcPts val="285"/>
                </a:spcBef>
              </a:pPr>
              <a:t>3</a:t>
            </a:fld>
            <a:endParaRPr spc="15" dirty="0"/>
          </a:p>
        </p:txBody>
      </p:sp>
    </p:spTree>
    <p:extLst>
      <p:ext uri="{BB962C8B-B14F-4D97-AF65-F5344CB8AC3E}">
        <p14:creationId xmlns:p14="http://schemas.microsoft.com/office/powerpoint/2010/main" val="29830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p>
        </p:txBody>
      </p:sp>
      <p:sp>
        <p:nvSpPr>
          <p:cNvPr id="10" name="object 10"/>
          <p:cNvSpPr txBox="1"/>
          <p:nvPr/>
        </p:nvSpPr>
        <p:spPr>
          <a:xfrm>
            <a:off x="4524399" y="3687746"/>
            <a:ext cx="11042015" cy="6019148"/>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sz="2950" b="1" spc="5" dirty="0">
                <a:latin typeface="Garamond"/>
                <a:cs typeface="Garamond"/>
              </a:rPr>
              <a:t>Timeline:</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Opens </a:t>
            </a:r>
            <a:r>
              <a:rPr lang="en-US" sz="2950" spc="10" dirty="0">
                <a:latin typeface="Garamond"/>
                <a:cs typeface="Garamond"/>
              </a:rPr>
              <a:t>on 2/20 </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sz="2950" spc="5" dirty="0">
                <a:latin typeface="Garamond"/>
                <a:cs typeface="Garamond"/>
              </a:rPr>
              <a:t>Closes </a:t>
            </a:r>
            <a:r>
              <a:rPr sz="2950" spc="10" dirty="0">
                <a:latin typeface="Garamond"/>
                <a:cs typeface="Garamond"/>
              </a:rPr>
              <a:t>on </a:t>
            </a:r>
            <a:r>
              <a:rPr lang="en-US" sz="2950" spc="-50" dirty="0">
                <a:latin typeface="Garamond"/>
                <a:cs typeface="Garamond"/>
              </a:rPr>
              <a:t>2/26 at 11:55PM</a:t>
            </a:r>
            <a:endParaRPr sz="2950" dirty="0">
              <a:latin typeface="Garamond"/>
              <a:cs typeface="Garamond"/>
            </a:endParaRPr>
          </a:p>
          <a:p>
            <a:pPr lvl="1">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Eligibility: </a:t>
            </a:r>
            <a:r>
              <a:rPr sz="2950" spc="5" dirty="0">
                <a:latin typeface="Garamond"/>
                <a:cs typeface="Garamond"/>
              </a:rPr>
              <a:t>open to </a:t>
            </a:r>
            <a:r>
              <a:rPr sz="2950" dirty="0">
                <a:latin typeface="Garamond"/>
                <a:cs typeface="Garamond"/>
              </a:rPr>
              <a:t>all </a:t>
            </a:r>
            <a:r>
              <a:rPr sz="2950" spc="10" dirty="0">
                <a:latin typeface="Garamond"/>
                <a:cs typeface="Garamond"/>
              </a:rPr>
              <a:t>NYU</a:t>
            </a:r>
            <a:r>
              <a:rPr sz="2950" spc="5" dirty="0">
                <a:latin typeface="Garamond"/>
                <a:cs typeface="Garamond"/>
              </a:rPr>
              <a:t> students</a:t>
            </a:r>
            <a:endParaRPr sz="2950" dirty="0">
              <a:latin typeface="Garamond"/>
              <a:cs typeface="Garamond"/>
            </a:endParaRPr>
          </a:p>
          <a:p>
            <a:pPr>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Application</a:t>
            </a:r>
            <a:r>
              <a:rPr sz="2950" b="1" spc="5" dirty="0">
                <a:latin typeface="Garamond"/>
                <a:cs typeface="Garamond"/>
              </a:rPr>
              <a:t> </a:t>
            </a:r>
            <a:r>
              <a:rPr sz="2950" b="1" dirty="0">
                <a:latin typeface="Garamond"/>
                <a:cs typeface="Garamond"/>
              </a:rPr>
              <a:t>Process:</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Fill </a:t>
            </a:r>
            <a:r>
              <a:rPr sz="2950" spc="5" dirty="0">
                <a:latin typeface="Garamond"/>
                <a:cs typeface="Garamond"/>
              </a:rPr>
              <a:t>in Google </a:t>
            </a:r>
            <a:r>
              <a:rPr sz="2950" spc="30" dirty="0">
                <a:latin typeface="Garamond"/>
                <a:cs typeface="Garamond"/>
              </a:rPr>
              <a:t>form </a:t>
            </a:r>
            <a:r>
              <a:rPr sz="2950" spc="5" dirty="0">
                <a:latin typeface="Garamond"/>
                <a:cs typeface="Garamond"/>
              </a:rPr>
              <a:t>(admin </a:t>
            </a:r>
            <a:r>
              <a:rPr sz="2950" dirty="0">
                <a:latin typeface="Garamond"/>
                <a:cs typeface="Garamond"/>
              </a:rPr>
              <a:t>details </a:t>
            </a:r>
            <a:r>
              <a:rPr sz="2950" spc="10" dirty="0">
                <a:latin typeface="Garamond"/>
                <a:cs typeface="Garamond"/>
              </a:rPr>
              <a:t>&amp; portfolio</a:t>
            </a:r>
            <a:r>
              <a:rPr sz="2950" spc="-5" dirty="0">
                <a:latin typeface="Garamond"/>
                <a:cs typeface="Garamond"/>
              </a:rPr>
              <a:t> preference)</a:t>
            </a:r>
            <a:endParaRPr sz="2950" dirty="0">
              <a:latin typeface="Garamond"/>
              <a:cs typeface="Garamond"/>
            </a:endParaRPr>
          </a:p>
          <a:p>
            <a:pPr marL="1289685" marR="139065" lvl="1" indent="-472440">
              <a:lnSpc>
                <a:spcPct val="100600"/>
              </a:lnSpc>
              <a:buFont typeface="Wingdings"/>
              <a:buChar char=""/>
              <a:tabLst>
                <a:tab pos="1289685" algn="l"/>
                <a:tab pos="1290320" algn="l"/>
              </a:tabLst>
            </a:pPr>
            <a:r>
              <a:rPr sz="2950" spc="5" dirty="0">
                <a:latin typeface="Garamond"/>
                <a:cs typeface="Garamond"/>
              </a:rPr>
              <a:t>Combine </a:t>
            </a:r>
            <a:r>
              <a:rPr sz="2950" spc="-10" dirty="0">
                <a:latin typeface="Garamond"/>
                <a:cs typeface="Garamond"/>
              </a:rPr>
              <a:t>your </a:t>
            </a:r>
            <a:r>
              <a:rPr sz="2950" dirty="0">
                <a:latin typeface="Garamond"/>
                <a:cs typeface="Garamond"/>
              </a:rPr>
              <a:t>resume </a:t>
            </a:r>
            <a:r>
              <a:rPr sz="2950" spc="5" dirty="0">
                <a:latin typeface="Garamond"/>
                <a:cs typeface="Garamond"/>
              </a:rPr>
              <a:t>and </a:t>
            </a:r>
            <a:r>
              <a:rPr sz="2950" dirty="0">
                <a:latin typeface="Garamond"/>
                <a:cs typeface="Garamond"/>
              </a:rPr>
              <a:t>application </a:t>
            </a:r>
            <a:r>
              <a:rPr sz="2950" spc="5" dirty="0">
                <a:latin typeface="Garamond"/>
                <a:cs typeface="Garamond"/>
              </a:rPr>
              <a:t>response into a single PDF  and submit</a:t>
            </a:r>
            <a:r>
              <a:rPr sz="2950" spc="-25" dirty="0">
                <a:latin typeface="Garamond"/>
                <a:cs typeface="Garamond"/>
              </a:rPr>
              <a:t> </a:t>
            </a:r>
            <a:r>
              <a:rPr sz="2950" dirty="0">
                <a:latin typeface="Garamond"/>
                <a:cs typeface="Garamond"/>
              </a:rPr>
              <a:t>it</a:t>
            </a:r>
          </a:p>
          <a:p>
            <a:pPr lvl="1">
              <a:lnSpc>
                <a:spcPct val="100000"/>
              </a:lnSpc>
              <a:spcBef>
                <a:spcPts val="20"/>
              </a:spcBef>
              <a:buFont typeface="Wingdings"/>
              <a:buChar char=""/>
            </a:pPr>
            <a:endParaRPr sz="3150" dirty="0">
              <a:latin typeface="Garamond"/>
              <a:cs typeface="Garamond"/>
            </a:endParaRPr>
          </a:p>
          <a:p>
            <a:pPr marL="535305" marR="17780" indent="-472440">
              <a:lnSpc>
                <a:spcPct val="100600"/>
              </a:lnSpc>
              <a:buFont typeface="Wingdings"/>
              <a:buChar char=""/>
              <a:tabLst>
                <a:tab pos="535940" algn="l"/>
                <a:tab pos="7018020" algn="l"/>
              </a:tabLst>
            </a:pPr>
            <a:r>
              <a:rPr sz="2950" spc="5" dirty="0">
                <a:latin typeface="Garamond"/>
                <a:cs typeface="Garamond"/>
              </a:rPr>
              <a:t>All </a:t>
            </a:r>
            <a:r>
              <a:rPr sz="2950" spc="10" dirty="0">
                <a:latin typeface="Garamond"/>
                <a:cs typeface="Garamond"/>
              </a:rPr>
              <a:t>instructions </a:t>
            </a:r>
            <a:r>
              <a:rPr sz="2950" dirty="0">
                <a:latin typeface="Garamond"/>
                <a:cs typeface="Garamond"/>
              </a:rPr>
              <a:t>will </a:t>
            </a:r>
            <a:r>
              <a:rPr sz="2950" spc="10" dirty="0">
                <a:latin typeface="Garamond"/>
                <a:cs typeface="Garamond"/>
              </a:rPr>
              <a:t>be on the </a:t>
            </a:r>
            <a:r>
              <a:rPr sz="2950" spc="5" dirty="0">
                <a:latin typeface="Garamond"/>
                <a:cs typeface="Garamond"/>
              </a:rPr>
              <a:t>front</a:t>
            </a:r>
            <a:r>
              <a:rPr sz="2950" spc="-15" dirty="0">
                <a:latin typeface="Garamond"/>
                <a:cs typeface="Garamond"/>
              </a:rPr>
              <a:t> </a:t>
            </a:r>
            <a:r>
              <a:rPr sz="2950" spc="15" dirty="0">
                <a:latin typeface="Garamond"/>
                <a:cs typeface="Garamond"/>
              </a:rPr>
              <a:t>page</a:t>
            </a:r>
            <a:r>
              <a:rPr sz="2950" spc="10" dirty="0">
                <a:latin typeface="Garamond"/>
                <a:cs typeface="Garamond"/>
              </a:rPr>
              <a:t> </a:t>
            </a:r>
            <a:r>
              <a:rPr sz="2950" spc="5" dirty="0">
                <a:latin typeface="Garamond"/>
                <a:cs typeface="Garamond"/>
              </a:rPr>
              <a:t>of	our </a:t>
            </a:r>
            <a:r>
              <a:rPr sz="2950" spc="-10" dirty="0">
                <a:latin typeface="Garamond"/>
                <a:cs typeface="Garamond"/>
              </a:rPr>
              <a:t>website, </a:t>
            </a:r>
            <a:r>
              <a:rPr sz="2950" spc="10" dirty="0">
                <a:latin typeface="Garamond"/>
                <a:cs typeface="Garamond"/>
              </a:rPr>
              <a:t>and </a:t>
            </a:r>
            <a:r>
              <a:rPr sz="2950" dirty="0">
                <a:latin typeface="Garamond"/>
                <a:cs typeface="Garamond"/>
              </a:rPr>
              <a:t>emailed </a:t>
            </a:r>
            <a:r>
              <a:rPr sz="2950" spc="5" dirty="0">
                <a:latin typeface="Garamond"/>
                <a:cs typeface="Garamond"/>
              </a:rPr>
              <a:t>to  </a:t>
            </a:r>
            <a:r>
              <a:rPr sz="2950" dirty="0">
                <a:latin typeface="Garamond"/>
                <a:cs typeface="Garamond"/>
              </a:rPr>
              <a:t>everyone </a:t>
            </a:r>
            <a:r>
              <a:rPr sz="2950" spc="10" dirty="0">
                <a:latin typeface="Garamond"/>
                <a:cs typeface="Garamond"/>
              </a:rPr>
              <a:t>on </a:t>
            </a:r>
            <a:r>
              <a:rPr sz="2950" spc="5" dirty="0">
                <a:latin typeface="Garamond"/>
                <a:cs typeface="Garamond"/>
              </a:rPr>
              <a:t>our mailing </a:t>
            </a:r>
            <a:r>
              <a:rPr sz="2950" dirty="0">
                <a:latin typeface="Garamond"/>
                <a:cs typeface="Garamond"/>
              </a:rPr>
              <a:t>list</a:t>
            </a: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4</a:t>
            </a:fld>
            <a:endParaRPr spc="15" dirty="0"/>
          </a:p>
        </p:txBody>
      </p:sp>
    </p:spTree>
    <p:extLst>
      <p:ext uri="{BB962C8B-B14F-4D97-AF65-F5344CB8AC3E}">
        <p14:creationId xmlns:p14="http://schemas.microsoft.com/office/powerpoint/2010/main" val="331945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lang="en-US" u="none" spc="285" dirty="0">
                <a:solidFill>
                  <a:srgbClr val="242424"/>
                </a:solidFill>
              </a:rPr>
              <a:t>Open House</a:t>
            </a:r>
            <a:endParaRPr u="none" spc="434" dirty="0">
              <a:solidFill>
                <a:srgbClr val="242424"/>
              </a:solidFill>
            </a:endParaRPr>
          </a:p>
        </p:txBody>
      </p:sp>
      <p:sp>
        <p:nvSpPr>
          <p:cNvPr id="10" name="object 10"/>
          <p:cNvSpPr txBox="1"/>
          <p:nvPr/>
        </p:nvSpPr>
        <p:spPr>
          <a:xfrm>
            <a:off x="4524399" y="3687746"/>
            <a:ext cx="11042015" cy="5089598"/>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b="1" spc="5" dirty="0">
                <a:latin typeface="Garamond"/>
                <a:cs typeface="Garamond"/>
              </a:rPr>
              <a:t>Time</a:t>
            </a:r>
            <a:r>
              <a:rPr sz="2950" b="1" spc="5" dirty="0">
                <a:latin typeface="Garamond"/>
                <a:cs typeface="Garamond"/>
              </a:rPr>
              <a:t>:</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lang="en-US" sz="2950" spc="5" dirty="0">
                <a:latin typeface="Garamond"/>
                <a:cs typeface="Garamond"/>
              </a:rPr>
              <a:t>2/24 at 7:30 PM </a:t>
            </a:r>
            <a:endParaRPr sz="2950" dirty="0">
              <a:latin typeface="Garamond"/>
              <a:cs typeface="Garamond"/>
            </a:endParaRPr>
          </a:p>
          <a:p>
            <a:pPr marL="1289685" lvl="1" indent="-473075">
              <a:spcBef>
                <a:spcPts val="25"/>
              </a:spcBef>
              <a:buFont typeface="Wingdings"/>
              <a:buChar char=""/>
              <a:tabLst>
                <a:tab pos="1289685" algn="l"/>
                <a:tab pos="1290320" algn="l"/>
              </a:tabLst>
            </a:pPr>
            <a:r>
              <a:rPr lang="en-US" sz="2950" spc="5" dirty="0">
                <a:latin typeface="Garamond"/>
                <a:cs typeface="Garamond"/>
              </a:rPr>
              <a:t>Zoom link: https://</a:t>
            </a:r>
            <a:r>
              <a:rPr lang="en-US" sz="2950" spc="5" dirty="0" err="1">
                <a:latin typeface="Garamond"/>
                <a:cs typeface="Garamond"/>
              </a:rPr>
              <a:t>nyu.zoom.us</a:t>
            </a:r>
            <a:r>
              <a:rPr lang="en-US" sz="2950" spc="5" dirty="0">
                <a:latin typeface="Garamond"/>
                <a:cs typeface="Garamond"/>
              </a:rPr>
              <a:t>/j/95107873682</a:t>
            </a:r>
          </a:p>
          <a:p>
            <a:pPr marL="816610" lvl="1">
              <a:lnSpc>
                <a:spcPct val="100000"/>
              </a:lnSpc>
              <a:spcBef>
                <a:spcPts val="25"/>
              </a:spcBef>
              <a:tabLst>
                <a:tab pos="1289685" algn="l"/>
                <a:tab pos="1290320" algn="l"/>
              </a:tabLst>
            </a:pPr>
            <a:endParaRPr lang="en-US" sz="3150" dirty="0">
              <a:latin typeface="Garamond"/>
              <a:cs typeface="Garamond"/>
            </a:endParaRPr>
          </a:p>
          <a:p>
            <a:pPr marL="522605" indent="-472440">
              <a:lnSpc>
                <a:spcPct val="100000"/>
              </a:lnSpc>
              <a:buFont typeface="Wingdings"/>
              <a:buChar char=""/>
              <a:tabLst>
                <a:tab pos="523240" algn="l"/>
              </a:tabLst>
            </a:pPr>
            <a:r>
              <a:rPr lang="en-US" sz="2950" b="1" spc="-5" dirty="0">
                <a:latin typeface="Garamond"/>
                <a:cs typeface="Garamond"/>
              </a:rPr>
              <a:t>Investment</a:t>
            </a:r>
            <a:r>
              <a:rPr lang="en-US" sz="2950" b="1" spc="25" dirty="0">
                <a:latin typeface="Garamond"/>
                <a:cs typeface="Garamond"/>
              </a:rPr>
              <a:t> </a:t>
            </a:r>
            <a:r>
              <a:rPr lang="en-US" sz="2950" b="1" dirty="0">
                <a:latin typeface="Garamond"/>
                <a:cs typeface="Garamond"/>
              </a:rPr>
              <a:t>Pitches:</a:t>
            </a:r>
            <a:endParaRPr lang="en-US" sz="2950" dirty="0">
              <a:latin typeface="Garamond"/>
              <a:cs typeface="Garamond"/>
            </a:endParaRPr>
          </a:p>
          <a:p>
            <a:pPr marL="1276985" marR="30480" lvl="1" indent="-472440">
              <a:lnSpc>
                <a:spcPts val="3560"/>
              </a:lnSpc>
              <a:spcBef>
                <a:spcPts val="120"/>
              </a:spcBef>
              <a:buFont typeface="Wingdings"/>
              <a:buChar char=""/>
              <a:tabLst>
                <a:tab pos="1276985" algn="l"/>
                <a:tab pos="1277620" algn="l"/>
              </a:tabLst>
            </a:pPr>
            <a:r>
              <a:rPr lang="en-US" sz="2950" spc="-10" dirty="0">
                <a:latin typeface="Garamond"/>
                <a:cs typeface="Garamond"/>
              </a:rPr>
              <a:t>Each </a:t>
            </a:r>
            <a:r>
              <a:rPr lang="en-US" sz="2950" spc="10" dirty="0">
                <a:latin typeface="Garamond"/>
                <a:cs typeface="Garamond"/>
              </a:rPr>
              <a:t>portfolio </a:t>
            </a:r>
            <a:r>
              <a:rPr lang="en-US" sz="2950" spc="5" dirty="0">
                <a:latin typeface="Garamond"/>
                <a:cs typeface="Garamond"/>
              </a:rPr>
              <a:t>team </a:t>
            </a:r>
            <a:r>
              <a:rPr lang="en-US" sz="2950" dirty="0">
                <a:latin typeface="Garamond"/>
                <a:cs typeface="Garamond"/>
              </a:rPr>
              <a:t>will </a:t>
            </a:r>
            <a:r>
              <a:rPr lang="en-US" sz="2950" spc="5" dirty="0">
                <a:latin typeface="Garamond"/>
                <a:cs typeface="Garamond"/>
              </a:rPr>
              <a:t>present a </a:t>
            </a:r>
            <a:r>
              <a:rPr lang="en-US" sz="2950" spc="-10" dirty="0">
                <a:latin typeface="Garamond"/>
                <a:cs typeface="Garamond"/>
              </a:rPr>
              <a:t>pitch </a:t>
            </a:r>
            <a:r>
              <a:rPr lang="en-US" sz="2950" spc="5" dirty="0">
                <a:latin typeface="Garamond"/>
                <a:cs typeface="Garamond"/>
              </a:rPr>
              <a:t>to </a:t>
            </a:r>
            <a:r>
              <a:rPr lang="en-US" sz="2950" spc="-25" dirty="0">
                <a:latin typeface="Garamond"/>
                <a:cs typeface="Garamond"/>
              </a:rPr>
              <a:t>give </a:t>
            </a:r>
            <a:r>
              <a:rPr lang="en-US" sz="2950" spc="-10" dirty="0">
                <a:latin typeface="Garamond"/>
                <a:cs typeface="Garamond"/>
              </a:rPr>
              <a:t>you </a:t>
            </a:r>
            <a:r>
              <a:rPr lang="en-US" sz="2950" spc="10" dirty="0">
                <a:latin typeface="Garamond"/>
                <a:cs typeface="Garamond"/>
              </a:rPr>
              <a:t>more </a:t>
            </a:r>
            <a:r>
              <a:rPr lang="en-US" sz="2950" spc="5" dirty="0">
                <a:latin typeface="Garamond"/>
                <a:cs typeface="Garamond"/>
              </a:rPr>
              <a:t>insights on  what </a:t>
            </a:r>
            <a:r>
              <a:rPr lang="en-US" sz="2950" dirty="0">
                <a:latin typeface="Garamond"/>
                <a:cs typeface="Garamond"/>
              </a:rPr>
              <a:t>our </a:t>
            </a:r>
            <a:r>
              <a:rPr lang="en-US" sz="2950" spc="10" dirty="0">
                <a:latin typeface="Garamond"/>
                <a:cs typeface="Garamond"/>
              </a:rPr>
              <a:t>portfolios </a:t>
            </a:r>
            <a:r>
              <a:rPr lang="en-US" sz="2950" dirty="0">
                <a:latin typeface="Garamond"/>
                <a:cs typeface="Garamond"/>
              </a:rPr>
              <a:t>focus </a:t>
            </a:r>
            <a:r>
              <a:rPr lang="en-US" sz="2950" spc="10" dirty="0">
                <a:latin typeface="Garamond"/>
                <a:cs typeface="Garamond"/>
              </a:rPr>
              <a:t>on &amp; </a:t>
            </a:r>
            <a:r>
              <a:rPr lang="en-US" sz="2950" spc="5" dirty="0">
                <a:latin typeface="Garamond"/>
                <a:cs typeface="Garamond"/>
              </a:rPr>
              <a:t>their </a:t>
            </a:r>
            <a:r>
              <a:rPr lang="en-US" sz="2950" spc="-5" dirty="0">
                <a:latin typeface="Garamond"/>
                <a:cs typeface="Garamond"/>
              </a:rPr>
              <a:t>investment</a:t>
            </a:r>
            <a:r>
              <a:rPr lang="en-US" sz="2950" spc="-50" dirty="0">
                <a:latin typeface="Garamond"/>
                <a:cs typeface="Garamond"/>
              </a:rPr>
              <a:t> </a:t>
            </a:r>
            <a:r>
              <a:rPr lang="en-US" sz="2950" dirty="0">
                <a:latin typeface="Garamond"/>
                <a:cs typeface="Garamond"/>
              </a:rPr>
              <a:t>strategies</a:t>
            </a:r>
          </a:p>
          <a:p>
            <a:pPr marL="1276985" marR="636270" lvl="1" indent="-472440">
              <a:lnSpc>
                <a:spcPts val="3560"/>
              </a:lnSpc>
              <a:spcBef>
                <a:spcPts val="5"/>
              </a:spcBef>
              <a:buFont typeface="Wingdings"/>
              <a:buChar char=""/>
              <a:tabLst>
                <a:tab pos="1276985" algn="l"/>
                <a:tab pos="1277620" algn="l"/>
              </a:tabLst>
            </a:pPr>
            <a:r>
              <a:rPr lang="en-US" sz="2950" spc="-60" dirty="0">
                <a:latin typeface="Garamond"/>
                <a:cs typeface="Garamond"/>
              </a:rPr>
              <a:t>You </a:t>
            </a:r>
            <a:r>
              <a:rPr lang="en-US" sz="2950" dirty="0">
                <a:latin typeface="Garamond"/>
                <a:cs typeface="Garamond"/>
              </a:rPr>
              <a:t>are </a:t>
            </a:r>
            <a:r>
              <a:rPr lang="en-US" sz="2950" spc="5" dirty="0">
                <a:latin typeface="Garamond"/>
                <a:cs typeface="Garamond"/>
              </a:rPr>
              <a:t>encouraged to </a:t>
            </a:r>
            <a:r>
              <a:rPr lang="en-US" sz="2950" spc="10" dirty="0">
                <a:latin typeface="Garamond"/>
                <a:cs typeface="Garamond"/>
              </a:rPr>
              <a:t>participate </a:t>
            </a:r>
            <a:r>
              <a:rPr lang="en-US" sz="2950" spc="5" dirty="0">
                <a:latin typeface="Garamond"/>
                <a:cs typeface="Garamond"/>
              </a:rPr>
              <a:t>during </a:t>
            </a:r>
            <a:r>
              <a:rPr lang="en-US" sz="2950" spc="10" dirty="0">
                <a:latin typeface="Garamond"/>
                <a:cs typeface="Garamond"/>
              </a:rPr>
              <a:t>the </a:t>
            </a:r>
            <a:r>
              <a:rPr lang="en-US" sz="2950" spc="-5" dirty="0">
                <a:latin typeface="Garamond"/>
                <a:cs typeface="Garamond"/>
              </a:rPr>
              <a:t>pitches </a:t>
            </a:r>
            <a:r>
              <a:rPr lang="en-US" sz="2950" spc="5" dirty="0">
                <a:latin typeface="Garamond"/>
                <a:cs typeface="Garamond"/>
              </a:rPr>
              <a:t>and </a:t>
            </a:r>
            <a:r>
              <a:rPr lang="en-US" sz="2950" dirty="0">
                <a:latin typeface="Garamond"/>
                <a:cs typeface="Garamond"/>
              </a:rPr>
              <a:t>ask </a:t>
            </a:r>
            <a:r>
              <a:rPr lang="en-US" sz="2950" spc="5" dirty="0">
                <a:latin typeface="Garamond"/>
                <a:cs typeface="Garamond"/>
              </a:rPr>
              <a:t>any  </a:t>
            </a:r>
            <a:r>
              <a:rPr lang="en-US" sz="2950" dirty="0">
                <a:latin typeface="Garamond"/>
                <a:cs typeface="Garamond"/>
              </a:rPr>
              <a:t>questions </a:t>
            </a:r>
            <a:r>
              <a:rPr lang="en-US" sz="2950" spc="-10" dirty="0">
                <a:latin typeface="Garamond"/>
                <a:cs typeface="Garamond"/>
              </a:rPr>
              <a:t>you </a:t>
            </a:r>
            <a:r>
              <a:rPr lang="en-US" sz="2950" spc="-5" dirty="0">
                <a:latin typeface="Garamond"/>
                <a:cs typeface="Garamond"/>
              </a:rPr>
              <a:t>may</a:t>
            </a:r>
            <a:r>
              <a:rPr lang="en-US" sz="2950" spc="5" dirty="0">
                <a:latin typeface="Garamond"/>
                <a:cs typeface="Garamond"/>
              </a:rPr>
              <a:t> </a:t>
            </a:r>
            <a:r>
              <a:rPr lang="en-US" sz="2950" spc="-20" dirty="0">
                <a:latin typeface="Garamond"/>
                <a:cs typeface="Garamond"/>
              </a:rPr>
              <a:t>have</a:t>
            </a:r>
            <a:endParaRPr lang="en-US" sz="2950" dirty="0">
              <a:latin typeface="Garamond"/>
              <a:cs typeface="Garamond"/>
            </a:endParaRPr>
          </a:p>
          <a:p>
            <a:pPr marL="1276985" marR="234950" lvl="1" indent="-472440">
              <a:lnSpc>
                <a:spcPts val="3560"/>
              </a:lnSpc>
              <a:spcBef>
                <a:spcPts val="5"/>
              </a:spcBef>
              <a:buFont typeface="Wingdings"/>
              <a:buChar char=""/>
              <a:tabLst>
                <a:tab pos="1276985" algn="l"/>
                <a:tab pos="1277620" algn="l"/>
                <a:tab pos="8431530" algn="l"/>
              </a:tabLst>
            </a:pPr>
            <a:r>
              <a:rPr lang="en-US" sz="2950" spc="-60" dirty="0">
                <a:latin typeface="Garamond"/>
                <a:cs typeface="Garamond"/>
              </a:rPr>
              <a:t>You </a:t>
            </a:r>
            <a:r>
              <a:rPr lang="en-US" sz="2950" dirty="0">
                <a:latin typeface="Garamond"/>
                <a:cs typeface="Garamond"/>
              </a:rPr>
              <a:t>will also </a:t>
            </a:r>
            <a:r>
              <a:rPr lang="en-US" sz="2950" spc="10" dirty="0">
                <a:latin typeface="Garamond"/>
                <a:cs typeface="Garamond"/>
              </a:rPr>
              <a:t>get </a:t>
            </a:r>
            <a:r>
              <a:rPr lang="en-US" sz="2950" spc="5" dirty="0">
                <a:latin typeface="Garamond"/>
                <a:cs typeface="Garamond"/>
              </a:rPr>
              <a:t>a </a:t>
            </a:r>
            <a:r>
              <a:rPr lang="en-US" sz="2950" spc="-5" dirty="0">
                <a:latin typeface="Garamond"/>
                <a:cs typeface="Garamond"/>
              </a:rPr>
              <a:t>chance </a:t>
            </a:r>
            <a:r>
              <a:rPr lang="en-US" sz="2950" spc="5" dirty="0">
                <a:latin typeface="Garamond"/>
                <a:cs typeface="Garamond"/>
              </a:rPr>
              <a:t>to talk to</a:t>
            </a:r>
            <a:r>
              <a:rPr lang="en-US" sz="2950" spc="150" dirty="0">
                <a:latin typeface="Garamond"/>
                <a:cs typeface="Garamond"/>
              </a:rPr>
              <a:t> </a:t>
            </a:r>
            <a:r>
              <a:rPr lang="en-US" sz="2950" spc="5" dirty="0">
                <a:latin typeface="Garamond"/>
                <a:cs typeface="Garamond"/>
              </a:rPr>
              <a:t>members </a:t>
            </a:r>
            <a:r>
              <a:rPr lang="en-US" sz="2950" dirty="0">
                <a:latin typeface="Garamond"/>
                <a:cs typeface="Garamond"/>
              </a:rPr>
              <a:t>of	</a:t>
            </a:r>
            <a:r>
              <a:rPr lang="en-US" sz="2950" spc="10" dirty="0">
                <a:latin typeface="Garamond"/>
                <a:cs typeface="Garamond"/>
              </a:rPr>
              <a:t>the portfolio</a:t>
            </a:r>
            <a:r>
              <a:rPr lang="en-US" sz="2950" spc="-80" dirty="0">
                <a:latin typeface="Garamond"/>
                <a:cs typeface="Garamond"/>
              </a:rPr>
              <a:t> </a:t>
            </a:r>
            <a:r>
              <a:rPr lang="en-US" sz="2950" spc="5" dirty="0">
                <a:latin typeface="Garamond"/>
                <a:cs typeface="Garamond"/>
              </a:rPr>
              <a:t>team  and </a:t>
            </a:r>
            <a:r>
              <a:rPr lang="en-US" sz="2950" spc="10" dirty="0">
                <a:latin typeface="Garamond"/>
                <a:cs typeface="Garamond"/>
              </a:rPr>
              <a:t>learn more </a:t>
            </a:r>
            <a:r>
              <a:rPr lang="en-US" sz="2950" spc="5" dirty="0">
                <a:latin typeface="Garamond"/>
                <a:cs typeface="Garamond"/>
              </a:rPr>
              <a:t>about what they</a:t>
            </a:r>
            <a:r>
              <a:rPr lang="en-US" sz="2950" spc="-75" dirty="0">
                <a:latin typeface="Garamond"/>
                <a:cs typeface="Garamond"/>
              </a:rPr>
              <a:t> </a:t>
            </a:r>
            <a:r>
              <a:rPr lang="en-US" sz="2950" spc="10" dirty="0">
                <a:latin typeface="Garamond"/>
                <a:cs typeface="Garamond"/>
              </a:rPr>
              <a:t>do</a:t>
            </a:r>
            <a:endParaRPr lang="en-US" sz="2950" dirty="0">
              <a:latin typeface="Garamond"/>
              <a:cs typeface="Garamond"/>
            </a:endParaRP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5</a:t>
            </a:fld>
            <a:endParaRPr spc="15" dirty="0"/>
          </a:p>
        </p:txBody>
      </p:sp>
    </p:spTree>
    <p:extLst>
      <p:ext uri="{BB962C8B-B14F-4D97-AF65-F5344CB8AC3E}">
        <p14:creationId xmlns:p14="http://schemas.microsoft.com/office/powerpoint/2010/main" val="86243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be39319e3c_1_48"/>
          <p:cNvSpPr/>
          <p:nvPr/>
        </p:nvSpPr>
        <p:spPr>
          <a:xfrm>
            <a:off x="3926" y="1133"/>
            <a:ext cx="20096100" cy="11307000"/>
          </a:xfrm>
          <a:prstGeom prst="rect">
            <a:avLst/>
          </a:prstGeom>
          <a:solidFill>
            <a:srgbClr val="3E5870">
              <a:alpha val="407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84">
              <a:solidFill>
                <a:schemeClr val="lt1"/>
              </a:solidFill>
              <a:latin typeface="Lato Light"/>
              <a:ea typeface="Lato Light"/>
              <a:cs typeface="Lato Light"/>
              <a:sym typeface="Lato Light"/>
            </a:endParaRPr>
          </a:p>
        </p:txBody>
      </p:sp>
      <p:pic>
        <p:nvPicPr>
          <p:cNvPr id="67" name="Google Shape;67;gbe39319e3c_1_48"/>
          <p:cNvPicPr preferRelativeResize="0">
            <a:picLocks noGrp="1"/>
          </p:cNvPicPr>
          <p:nvPr>
            <p:ph type="pic" idx="2"/>
          </p:nvPr>
        </p:nvPicPr>
        <p:blipFill rotWithShape="1">
          <a:blip r:embed="rId3">
            <a:alphaModFix amt="68000"/>
          </a:blip>
          <a:srcRect t="9"/>
          <a:stretch/>
        </p:blipFill>
        <p:spPr>
          <a:xfrm>
            <a:off x="3926" y="1135"/>
            <a:ext cx="20104200" cy="11307000"/>
          </a:xfrm>
          <a:prstGeom prst="rect">
            <a:avLst/>
          </a:prstGeom>
          <a:noFill/>
          <a:ln>
            <a:noFill/>
          </a:ln>
        </p:spPr>
      </p:pic>
      <p:pic>
        <p:nvPicPr>
          <p:cNvPr id="68" name="Google Shape;68;gbe39319e3c_1_48"/>
          <p:cNvPicPr preferRelativeResize="0"/>
          <p:nvPr/>
        </p:nvPicPr>
        <p:blipFill rotWithShape="1">
          <a:blip r:embed="rId4">
            <a:alphaModFix/>
          </a:blip>
          <a:srcRect/>
          <a:stretch/>
        </p:blipFill>
        <p:spPr>
          <a:xfrm>
            <a:off x="246295" y="219652"/>
            <a:ext cx="3691889" cy="1181405"/>
          </a:xfrm>
          <a:prstGeom prst="rect">
            <a:avLst/>
          </a:prstGeom>
          <a:noFill/>
          <a:ln>
            <a:noFill/>
          </a:ln>
        </p:spPr>
      </p:pic>
      <p:sp>
        <p:nvSpPr>
          <p:cNvPr id="69" name="Google Shape;69;gbe39319e3c_1_48"/>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9255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gbe39319e3c_1_48"/>
          <p:cNvSpPr txBox="1">
            <a:spLocks noGrp="1"/>
          </p:cNvSpPr>
          <p:nvPr>
            <p:ph type="title" idx="4294967295"/>
          </p:nvPr>
        </p:nvSpPr>
        <p:spPr>
          <a:xfrm>
            <a:off x="5647080" y="2420639"/>
            <a:ext cx="8796600" cy="774000"/>
          </a:xfrm>
          <a:prstGeom prst="rect">
            <a:avLst/>
          </a:prstGeom>
          <a:noFill/>
          <a:ln>
            <a:noFill/>
          </a:ln>
        </p:spPr>
        <p:txBody>
          <a:bodyPr spcFirstLastPara="1" wrap="square" lIns="0" tIns="12050" rIns="0" bIns="0" anchor="t" anchorCtr="0">
            <a:spAutoFit/>
          </a:bodyPr>
          <a:lstStyle/>
          <a:p>
            <a:pPr marL="0" lvl="0" indent="0" algn="ctr" rtl="0">
              <a:lnSpc>
                <a:spcPct val="100000"/>
              </a:lnSpc>
              <a:spcBef>
                <a:spcPts val="0"/>
              </a:spcBef>
              <a:spcAft>
                <a:spcPts val="0"/>
              </a:spcAft>
              <a:buNone/>
            </a:pPr>
            <a:r>
              <a:rPr lang="en-US" u="none">
                <a:solidFill>
                  <a:srgbClr val="242424"/>
                </a:solidFill>
              </a:rPr>
              <a:t>What Happened?</a:t>
            </a:r>
            <a:endParaRPr/>
          </a:p>
        </p:txBody>
      </p:sp>
      <p:sp>
        <p:nvSpPr>
          <p:cNvPr id="71" name="Google Shape;71;gbe39319e3c_1_48"/>
          <p:cNvSpPr txBox="1"/>
          <p:nvPr/>
        </p:nvSpPr>
        <p:spPr>
          <a:xfrm>
            <a:off x="3965100" y="4139000"/>
            <a:ext cx="6748200" cy="4102200"/>
          </a:xfrm>
          <a:prstGeom prst="rect">
            <a:avLst/>
          </a:prstGeom>
          <a:noFill/>
          <a:ln>
            <a:noFill/>
          </a:ln>
        </p:spPr>
        <p:txBody>
          <a:bodyPr spcFirstLastPara="1" wrap="square" lIns="0" tIns="15225" rIns="0" bIns="0" anchor="t" anchorCtr="0">
            <a:spAutoFit/>
          </a:bodyPr>
          <a:lstStyle/>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“Once-in-a-decade” price surge</a:t>
            </a:r>
            <a:endParaRPr sz="2950" b="1">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“Victory” against hedge funds</a:t>
            </a:r>
            <a:endParaRPr sz="2950" b="1">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45720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Bad memes &amp; broken dreams</a:t>
            </a:r>
            <a:endParaRPr sz="2950" b="1">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p:txBody>
      </p:sp>
      <p:pic>
        <p:nvPicPr>
          <p:cNvPr id="72" name="Google Shape;72;gbe39319e3c_1_48"/>
          <p:cNvPicPr preferRelativeResize="0"/>
          <p:nvPr/>
        </p:nvPicPr>
        <p:blipFill>
          <a:blip r:embed="rId5">
            <a:alphaModFix/>
          </a:blip>
          <a:stretch>
            <a:fillRect/>
          </a:stretch>
        </p:blipFill>
        <p:spPr>
          <a:xfrm>
            <a:off x="10713299" y="4139000"/>
            <a:ext cx="2857499" cy="1600200"/>
          </a:xfrm>
          <a:prstGeom prst="rect">
            <a:avLst/>
          </a:prstGeom>
          <a:noFill/>
          <a:ln>
            <a:noFill/>
          </a:ln>
        </p:spPr>
      </p:pic>
      <p:pic>
        <p:nvPicPr>
          <p:cNvPr id="73" name="Google Shape;73;gbe39319e3c_1_48"/>
          <p:cNvPicPr preferRelativeResize="0"/>
          <p:nvPr/>
        </p:nvPicPr>
        <p:blipFill rotWithShape="1">
          <a:blip r:embed="rId6">
            <a:alphaModFix/>
          </a:blip>
          <a:srcRect l="27849" r="29708" b="7808"/>
          <a:stretch/>
        </p:blipFill>
        <p:spPr>
          <a:xfrm>
            <a:off x="14040625" y="4139000"/>
            <a:ext cx="2621002" cy="3775576"/>
          </a:xfrm>
          <a:prstGeom prst="rect">
            <a:avLst/>
          </a:prstGeom>
          <a:noFill/>
          <a:ln>
            <a:noFill/>
          </a:ln>
        </p:spPr>
      </p:pic>
      <p:pic>
        <p:nvPicPr>
          <p:cNvPr id="74" name="Google Shape;74;gbe39319e3c_1_48"/>
          <p:cNvPicPr preferRelativeResize="0"/>
          <p:nvPr/>
        </p:nvPicPr>
        <p:blipFill>
          <a:blip r:embed="rId7">
            <a:alphaModFix/>
          </a:blip>
          <a:stretch>
            <a:fillRect/>
          </a:stretch>
        </p:blipFill>
        <p:spPr>
          <a:xfrm>
            <a:off x="10719673" y="6314375"/>
            <a:ext cx="2844768" cy="160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79" name="Google Shape;79;p4"/>
          <p:cNvGrpSpPr/>
          <p:nvPr/>
        </p:nvGrpSpPr>
        <p:grpSpPr>
          <a:xfrm>
            <a:off x="0" y="0"/>
            <a:ext cx="20104099" cy="11307140"/>
            <a:chOff x="0" y="0"/>
            <a:chExt cx="20104099" cy="11307140"/>
          </a:xfrm>
        </p:grpSpPr>
        <p:pic>
          <p:nvPicPr>
            <p:cNvPr id="80" name="Google Shape;80;p4"/>
            <p:cNvPicPr preferRelativeResize="0"/>
            <p:nvPr/>
          </p:nvPicPr>
          <p:blipFill rotWithShape="1">
            <a:blip r:embed="rId3">
              <a:alphaModFix/>
            </a:blip>
            <a:srcRect/>
            <a:stretch/>
          </p:blipFill>
          <p:spPr>
            <a:xfrm>
              <a:off x="0" y="0"/>
              <a:ext cx="20104099" cy="11307140"/>
            </a:xfrm>
            <a:prstGeom prst="rect">
              <a:avLst/>
            </a:prstGeom>
            <a:noFill/>
            <a:ln>
              <a:noFill/>
            </a:ln>
          </p:spPr>
        </p:pic>
        <p:pic>
          <p:nvPicPr>
            <p:cNvPr id="81" name="Google Shape;81;p4"/>
            <p:cNvPicPr preferRelativeResize="0"/>
            <p:nvPr/>
          </p:nvPicPr>
          <p:blipFill rotWithShape="1">
            <a:blip r:embed="rId4">
              <a:alphaModFix/>
            </a:blip>
            <a:srcRect/>
            <a:stretch/>
          </p:blipFill>
          <p:spPr>
            <a:xfrm>
              <a:off x="246244" y="218604"/>
              <a:ext cx="2693612" cy="861855"/>
            </a:xfrm>
            <a:prstGeom prst="rect">
              <a:avLst/>
            </a:prstGeom>
            <a:noFill/>
            <a:ln>
              <a:noFill/>
            </a:ln>
          </p:spPr>
        </p:pic>
        <p:sp>
          <p:nvSpPr>
            <p:cNvPr id="82" name="Google Shape;82;p4"/>
            <p:cNvSpPr/>
            <p:nvPr/>
          </p:nvSpPr>
          <p:spPr>
            <a:xfrm>
              <a:off x="2939857" y="1701096"/>
              <a:ext cx="14222094" cy="8493125"/>
            </a:xfrm>
            <a:custGeom>
              <a:avLst/>
              <a:gdLst/>
              <a:ahLst/>
              <a:cxnLst/>
              <a:rect l="l" t="t" r="r" b="b"/>
              <a:pathLst>
                <a:path w="14222094" h="8493125" extrusionOk="0">
                  <a:moveTo>
                    <a:pt x="14221872" y="0"/>
                  </a:moveTo>
                  <a:lnTo>
                    <a:pt x="0" y="0"/>
                  </a:lnTo>
                  <a:lnTo>
                    <a:pt x="0" y="8492920"/>
                  </a:lnTo>
                  <a:lnTo>
                    <a:pt x="14221872" y="8492920"/>
                  </a:lnTo>
                  <a:lnTo>
                    <a:pt x="14221872" y="0"/>
                  </a:lnTo>
                  <a:close/>
                </a:path>
              </a:pathLst>
            </a:custGeom>
            <a:solidFill>
              <a:srgbClr val="FFFFFF">
                <a:alpha val="9254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3" name="Google Shape;83;p4"/>
          <p:cNvSpPr txBox="1">
            <a:spLocks noGrp="1"/>
          </p:cNvSpPr>
          <p:nvPr>
            <p:ph type="title"/>
          </p:nvPr>
        </p:nvSpPr>
        <p:spPr>
          <a:xfrm>
            <a:off x="5647080" y="2420639"/>
            <a:ext cx="8796600" cy="774000"/>
          </a:xfrm>
          <a:prstGeom prst="rect">
            <a:avLst/>
          </a:prstGeom>
          <a:noFill/>
          <a:ln>
            <a:noFill/>
          </a:ln>
        </p:spPr>
        <p:txBody>
          <a:bodyPr spcFirstLastPara="1" wrap="square" lIns="0" tIns="12050" rIns="0" bIns="0" anchor="t" anchorCtr="0">
            <a:spAutoFit/>
          </a:bodyPr>
          <a:lstStyle/>
          <a:p>
            <a:pPr marL="0" lvl="0" indent="0" algn="ctr" rtl="0">
              <a:lnSpc>
                <a:spcPct val="100000"/>
              </a:lnSpc>
              <a:spcBef>
                <a:spcPts val="0"/>
              </a:spcBef>
              <a:spcAft>
                <a:spcPts val="0"/>
              </a:spcAft>
              <a:buNone/>
            </a:pPr>
            <a:r>
              <a:rPr lang="en-US" u="none">
                <a:solidFill>
                  <a:srgbClr val="242424"/>
                </a:solidFill>
              </a:rPr>
              <a:t>Year of the Retail Investor</a:t>
            </a:r>
            <a:endParaRPr/>
          </a:p>
        </p:txBody>
      </p:sp>
      <p:sp>
        <p:nvSpPr>
          <p:cNvPr id="84" name="Google Shape;84;p4"/>
          <p:cNvSpPr txBox="1"/>
          <p:nvPr/>
        </p:nvSpPr>
        <p:spPr>
          <a:xfrm>
            <a:off x="4524399" y="3687746"/>
            <a:ext cx="11042100" cy="4102200"/>
          </a:xfrm>
          <a:prstGeom prst="rect">
            <a:avLst/>
          </a:prstGeom>
          <a:noFill/>
          <a:ln>
            <a:noFill/>
          </a:ln>
        </p:spPr>
        <p:txBody>
          <a:bodyPr spcFirstLastPara="1" wrap="square" lIns="0" tIns="15225" rIns="0" bIns="0" anchor="t" anchorCtr="0">
            <a:spAutoFit/>
          </a:bodyPr>
          <a:lstStyle/>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Record new accounts</a:t>
            </a: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Webull, Robinhood</a:t>
            </a:r>
            <a:endParaRPr sz="2950">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commission-free, online trading</a:t>
            </a:r>
            <a:endParaRPr sz="2950">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r/WSB subscribers up 6x</a:t>
            </a:r>
            <a:endParaRPr sz="295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None/>
            </a:pPr>
            <a:endParaRPr sz="2950" b="1">
              <a:solidFill>
                <a:schemeClr val="dk1"/>
              </a:solidFill>
              <a:latin typeface="Garamond"/>
              <a:ea typeface="Garamond"/>
              <a:cs typeface="Garamond"/>
              <a:sym typeface="Garamond"/>
            </a:endParaRPr>
          </a:p>
          <a:p>
            <a:pPr marL="535305" marR="0" lvl="0" indent="-472440" algn="l" rtl="0">
              <a:lnSpc>
                <a:spcPct val="100000"/>
              </a:lnSpc>
              <a:spcBef>
                <a:spcPts val="0"/>
              </a:spcBef>
              <a:spcAft>
                <a:spcPts val="0"/>
              </a:spcAft>
              <a:buClr>
                <a:schemeClr val="dk1"/>
              </a:buClr>
              <a:buSzPts val="2950"/>
              <a:buFont typeface="Garamond"/>
              <a:buChar char="❖"/>
            </a:pPr>
            <a:r>
              <a:rPr lang="en-US" sz="2950" b="1">
                <a:solidFill>
                  <a:schemeClr val="dk1"/>
                </a:solidFill>
                <a:latin typeface="Garamond"/>
                <a:ea typeface="Garamond"/>
                <a:cs typeface="Garamond"/>
                <a:sym typeface="Garamond"/>
              </a:rPr>
              <a:t>Record new investors</a:t>
            </a:r>
            <a:endParaRPr sz="2950" b="1">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Tiktok (stocktok)</a:t>
            </a:r>
            <a:endParaRPr sz="2950">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Twitter</a:t>
            </a:r>
            <a:endParaRPr sz="2950">
              <a:solidFill>
                <a:schemeClr val="dk1"/>
              </a:solidFill>
              <a:latin typeface="Garamond"/>
              <a:ea typeface="Garamond"/>
              <a:cs typeface="Garamond"/>
              <a:sym typeface="Garamond"/>
            </a:endParaRPr>
          </a:p>
          <a:p>
            <a:pPr marL="914400" marR="0" lvl="1" indent="-415925" algn="l" rtl="0">
              <a:lnSpc>
                <a:spcPct val="100000"/>
              </a:lnSpc>
              <a:spcBef>
                <a:spcPts val="0"/>
              </a:spcBef>
              <a:spcAft>
                <a:spcPts val="0"/>
              </a:spcAft>
              <a:buClr>
                <a:schemeClr val="dk1"/>
              </a:buClr>
              <a:buSzPts val="2950"/>
              <a:buFont typeface="Garamond"/>
              <a:buChar char="▪"/>
            </a:pPr>
            <a:r>
              <a:rPr lang="en-US" sz="2950">
                <a:solidFill>
                  <a:schemeClr val="dk1"/>
                </a:solidFill>
                <a:latin typeface="Garamond"/>
                <a:ea typeface="Garamond"/>
                <a:cs typeface="Garamond"/>
                <a:sym typeface="Garamond"/>
              </a:rPr>
              <a:t>Reddit</a:t>
            </a:r>
            <a:endParaRPr sz="2950" b="1">
              <a:solidFill>
                <a:schemeClr val="dk1"/>
              </a:solidFill>
              <a:latin typeface="Garamond"/>
              <a:ea typeface="Garamond"/>
              <a:cs typeface="Garamond"/>
              <a:sym typeface="Garamond"/>
            </a:endParaRPr>
          </a:p>
        </p:txBody>
      </p:sp>
      <p:sp>
        <p:nvSpPr>
          <p:cNvPr id="85" name="Google Shape;85;p4"/>
          <p:cNvSpPr txBox="1">
            <a:spLocks noGrp="1"/>
          </p:cNvSpPr>
          <p:nvPr>
            <p:ph type="sldNum" idx="12"/>
          </p:nvPr>
        </p:nvSpPr>
        <p:spPr>
          <a:xfrm>
            <a:off x="19306117" y="10576790"/>
            <a:ext cx="368300" cy="360045"/>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7</a:t>
            </a:fld>
            <a:endParaRPr/>
          </a:p>
        </p:txBody>
      </p:sp>
      <p:pic>
        <p:nvPicPr>
          <p:cNvPr id="86" name="Google Shape;86;p4"/>
          <p:cNvPicPr preferRelativeResize="0"/>
          <p:nvPr/>
        </p:nvPicPr>
        <p:blipFill>
          <a:blip r:embed="rId5">
            <a:alphaModFix/>
          </a:blip>
          <a:stretch>
            <a:fillRect/>
          </a:stretch>
        </p:blipFill>
        <p:spPr>
          <a:xfrm>
            <a:off x="12057650" y="3299350"/>
            <a:ext cx="4358250" cy="6537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91" name="Google Shape;91;p2"/>
          <p:cNvGrpSpPr/>
          <p:nvPr/>
        </p:nvGrpSpPr>
        <p:grpSpPr>
          <a:xfrm>
            <a:off x="0" y="0"/>
            <a:ext cx="20104099" cy="11307445"/>
            <a:chOff x="0" y="0"/>
            <a:chExt cx="20104099" cy="11307445"/>
          </a:xfrm>
        </p:grpSpPr>
        <p:pic>
          <p:nvPicPr>
            <p:cNvPr id="92" name="Google Shape;92;p2"/>
            <p:cNvPicPr preferRelativeResize="0"/>
            <p:nvPr/>
          </p:nvPicPr>
          <p:blipFill rotWithShape="1">
            <a:blip r:embed="rId3">
              <a:alphaModFix/>
            </a:blip>
            <a:srcRect/>
            <a:stretch/>
          </p:blipFill>
          <p:spPr>
            <a:xfrm>
              <a:off x="0" y="14"/>
              <a:ext cx="20104099" cy="11307126"/>
            </a:xfrm>
            <a:prstGeom prst="rect">
              <a:avLst/>
            </a:prstGeom>
            <a:noFill/>
            <a:ln>
              <a:noFill/>
            </a:ln>
          </p:spPr>
        </p:pic>
        <p:sp>
          <p:nvSpPr>
            <p:cNvPr id="93" name="Google Shape;93;p2"/>
            <p:cNvSpPr/>
            <p:nvPr/>
          </p:nvSpPr>
          <p:spPr>
            <a:xfrm>
              <a:off x="5859612" y="0"/>
              <a:ext cx="8382634" cy="11307445"/>
            </a:xfrm>
            <a:custGeom>
              <a:avLst/>
              <a:gdLst/>
              <a:ahLst/>
              <a:cxnLst/>
              <a:rect l="l" t="t" r="r" b="b"/>
              <a:pathLst>
                <a:path w="8382634" h="11307445" extrusionOk="0">
                  <a:moveTo>
                    <a:pt x="8382361" y="0"/>
                  </a:moveTo>
                  <a:lnTo>
                    <a:pt x="0" y="0"/>
                  </a:lnTo>
                  <a:lnTo>
                    <a:pt x="0" y="11307142"/>
                  </a:lnTo>
                  <a:lnTo>
                    <a:pt x="8382361" y="11307142"/>
                  </a:lnTo>
                  <a:lnTo>
                    <a:pt x="8382361" y="0"/>
                  </a:lnTo>
                  <a:close/>
                </a:path>
              </a:pathLst>
            </a:custGeom>
            <a:solidFill>
              <a:srgbClr val="235D8D">
                <a:alpha val="7843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 name="Google Shape;94;p2"/>
          <p:cNvSpPr txBox="1">
            <a:spLocks noGrp="1"/>
          </p:cNvSpPr>
          <p:nvPr>
            <p:ph type="title"/>
          </p:nvPr>
        </p:nvSpPr>
        <p:spPr>
          <a:xfrm>
            <a:off x="6796237" y="930275"/>
            <a:ext cx="6509384" cy="773930"/>
          </a:xfrm>
          <a:prstGeom prst="rect">
            <a:avLst/>
          </a:prstGeom>
          <a:noFill/>
          <a:ln>
            <a:noFill/>
          </a:ln>
        </p:spPr>
        <p:txBody>
          <a:bodyPr spcFirstLastPara="1" wrap="square" lIns="0" tIns="12050" rIns="0" bIns="0" anchor="t" anchorCtr="0">
            <a:spAutoFit/>
          </a:bodyPr>
          <a:lstStyle/>
          <a:p>
            <a:pPr marL="508000" marR="5080" lvl="0" indent="-495934" algn="ctr" rtl="0">
              <a:lnSpc>
                <a:spcPct val="100000"/>
              </a:lnSpc>
              <a:spcBef>
                <a:spcPts val="0"/>
              </a:spcBef>
              <a:spcAft>
                <a:spcPts val="0"/>
              </a:spcAft>
              <a:buNone/>
            </a:pPr>
            <a:r>
              <a:rPr lang="en-US" u="none"/>
              <a:t>Beginning of the End</a:t>
            </a:r>
            <a:endParaRPr u="none"/>
          </a:p>
        </p:txBody>
      </p:sp>
      <p:sp>
        <p:nvSpPr>
          <p:cNvPr id="95" name="Google Shape;95;p2"/>
          <p:cNvSpPr/>
          <p:nvPr/>
        </p:nvSpPr>
        <p:spPr>
          <a:xfrm>
            <a:off x="7940126" y="2017285"/>
            <a:ext cx="4224655" cy="0"/>
          </a:xfrm>
          <a:custGeom>
            <a:avLst/>
            <a:gdLst/>
            <a:ahLst/>
            <a:cxnLst/>
            <a:rect l="l" t="t" r="r" b="b"/>
            <a:pathLst>
              <a:path w="4224655" h="120000" extrusionOk="0">
                <a:moveTo>
                  <a:pt x="0" y="0"/>
                </a:moveTo>
                <a:lnTo>
                  <a:pt x="4224474" y="0"/>
                </a:lnTo>
              </a:path>
            </a:pathLst>
          </a:custGeom>
          <a:noFill/>
          <a:ln w="20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 name="Google Shape;96;p2"/>
          <p:cNvPicPr preferRelativeResize="0"/>
          <p:nvPr/>
        </p:nvPicPr>
        <p:blipFill rotWithShape="1">
          <a:blip r:embed="rId4">
            <a:alphaModFix/>
          </a:blip>
          <a:srcRect/>
          <a:stretch/>
        </p:blipFill>
        <p:spPr>
          <a:xfrm>
            <a:off x="246244" y="218604"/>
            <a:ext cx="2693612" cy="861855"/>
          </a:xfrm>
          <a:prstGeom prst="rect">
            <a:avLst/>
          </a:prstGeom>
          <a:noFill/>
          <a:ln>
            <a:noFill/>
          </a:ln>
        </p:spPr>
      </p:pic>
      <p:sp>
        <p:nvSpPr>
          <p:cNvPr id="97" name="Google Shape;97;p2"/>
          <p:cNvSpPr txBox="1"/>
          <p:nvPr/>
        </p:nvSpPr>
        <p:spPr>
          <a:xfrm>
            <a:off x="6796225" y="7315550"/>
            <a:ext cx="6509400" cy="3517200"/>
          </a:xfrm>
          <a:prstGeom prst="rect">
            <a:avLst/>
          </a:prstGeom>
          <a:noFill/>
          <a:ln>
            <a:noFill/>
          </a:ln>
        </p:spPr>
        <p:txBody>
          <a:bodyPr spcFirstLastPara="1" wrap="square" lIns="0" tIns="331450" rIns="0" bIns="0" anchor="t" anchorCtr="0">
            <a:spAutoFit/>
          </a:bodyPr>
          <a:lstStyle/>
          <a:p>
            <a:pPr marL="484505" marR="0" lvl="0" indent="-472440" algn="l" rtl="0">
              <a:lnSpc>
                <a:spcPct val="100000"/>
              </a:lnSpc>
              <a:spcBef>
                <a:spcPts val="0"/>
              </a:spcBef>
              <a:spcAft>
                <a:spcPts val="0"/>
              </a:spcAft>
              <a:buClr>
                <a:srgbClr val="FFFFFF"/>
              </a:buClr>
              <a:buSzPts val="3700"/>
              <a:buFont typeface="Noto Sans Symbols"/>
              <a:buChar char="❖"/>
            </a:pPr>
            <a:r>
              <a:rPr lang="en-US" sz="3700">
                <a:solidFill>
                  <a:srgbClr val="FFFFFF"/>
                </a:solidFill>
                <a:latin typeface="Garamond"/>
                <a:ea typeface="Garamond"/>
                <a:cs typeface="Garamond"/>
                <a:sym typeface="Garamond"/>
              </a:rPr>
              <a:t> Long: Ryan Cohen, Chamath Palihapitiya, Michael Burry</a:t>
            </a:r>
            <a:endParaRPr sz="3700">
              <a:solidFill>
                <a:schemeClr val="dk1"/>
              </a:solidFill>
              <a:latin typeface="Garamond"/>
              <a:ea typeface="Garamond"/>
              <a:cs typeface="Garamond"/>
              <a:sym typeface="Garamond"/>
            </a:endParaRPr>
          </a:p>
          <a:p>
            <a:pPr marL="484505" marR="0" lvl="0" indent="-472440" algn="l" rtl="0">
              <a:lnSpc>
                <a:spcPct val="100000"/>
              </a:lnSpc>
              <a:spcBef>
                <a:spcPts val="2610"/>
              </a:spcBef>
              <a:spcAft>
                <a:spcPts val="0"/>
              </a:spcAft>
              <a:buClr>
                <a:srgbClr val="FFFFFF"/>
              </a:buClr>
              <a:buSzPts val="3700"/>
              <a:buFont typeface="Noto Sans Symbols"/>
              <a:buChar char="❖"/>
            </a:pPr>
            <a:r>
              <a:rPr lang="en-US" sz="3700">
                <a:solidFill>
                  <a:srgbClr val="FFFFFF"/>
                </a:solidFill>
                <a:latin typeface="Garamond"/>
                <a:ea typeface="Garamond"/>
                <a:cs typeface="Garamond"/>
                <a:sym typeface="Garamond"/>
              </a:rPr>
              <a:t> Short: Melvin Capital (Citadel, Point72), Citron Research (Andrew Left)</a:t>
            </a:r>
            <a:endParaRPr/>
          </a:p>
        </p:txBody>
      </p:sp>
      <p:sp>
        <p:nvSpPr>
          <p:cNvPr id="98" name="Google Shape;98;p2"/>
          <p:cNvSpPr txBox="1">
            <a:spLocks noGrp="1"/>
          </p:cNvSpPr>
          <p:nvPr>
            <p:ph type="sldNum" idx="12"/>
          </p:nvPr>
        </p:nvSpPr>
        <p:spPr>
          <a:xfrm>
            <a:off x="19306117" y="10576790"/>
            <a:ext cx="368300" cy="360045"/>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8</a:t>
            </a:fld>
            <a:endParaRPr/>
          </a:p>
        </p:txBody>
      </p:sp>
      <p:grpSp>
        <p:nvGrpSpPr>
          <p:cNvPr id="99" name="Google Shape;99;p2"/>
          <p:cNvGrpSpPr/>
          <p:nvPr/>
        </p:nvGrpSpPr>
        <p:grpSpPr>
          <a:xfrm>
            <a:off x="6672616" y="5979685"/>
            <a:ext cx="6509400" cy="1208340"/>
            <a:chOff x="6672616" y="6188075"/>
            <a:chExt cx="6509400" cy="1208340"/>
          </a:xfrm>
        </p:grpSpPr>
        <p:sp>
          <p:nvSpPr>
            <p:cNvPr id="100" name="Google Shape;100;p2"/>
            <p:cNvSpPr txBox="1"/>
            <p:nvPr/>
          </p:nvSpPr>
          <p:spPr>
            <a:xfrm>
              <a:off x="6672616" y="6622415"/>
              <a:ext cx="6509400" cy="774000"/>
            </a:xfrm>
            <a:prstGeom prst="rect">
              <a:avLst/>
            </a:prstGeom>
            <a:noFill/>
            <a:ln>
              <a:noFill/>
            </a:ln>
          </p:spPr>
          <p:txBody>
            <a:bodyPr spcFirstLastPara="1" wrap="square" lIns="0" tIns="12050" rIns="0" bIns="0" anchor="t" anchorCtr="0">
              <a:spAutoFit/>
            </a:bodyPr>
            <a:lstStyle/>
            <a:p>
              <a:pPr marL="508000" marR="5080" lvl="0" indent="-495934" algn="ctr" rtl="0">
                <a:spcBef>
                  <a:spcPts val="0"/>
                </a:spcBef>
                <a:spcAft>
                  <a:spcPts val="0"/>
                </a:spcAft>
                <a:buNone/>
              </a:pPr>
              <a:r>
                <a:rPr lang="en-US" sz="4950" b="1">
                  <a:solidFill>
                    <a:schemeClr val="lt1"/>
                  </a:solidFill>
                  <a:latin typeface="Garamond"/>
                  <a:ea typeface="Garamond"/>
                  <a:cs typeface="Garamond"/>
                  <a:sym typeface="Garamond"/>
                </a:rPr>
                <a:t>Notable Positions</a:t>
              </a:r>
              <a:endParaRPr/>
            </a:p>
          </p:txBody>
        </p:sp>
        <p:sp>
          <p:nvSpPr>
            <p:cNvPr id="101" name="Google Shape;101;p2"/>
            <p:cNvSpPr/>
            <p:nvPr/>
          </p:nvSpPr>
          <p:spPr>
            <a:xfrm>
              <a:off x="7946870" y="6188075"/>
              <a:ext cx="4224655" cy="0"/>
            </a:xfrm>
            <a:custGeom>
              <a:avLst/>
              <a:gdLst/>
              <a:ahLst/>
              <a:cxnLst/>
              <a:rect l="l" t="t" r="r" b="b"/>
              <a:pathLst>
                <a:path w="4224655" h="120000" extrusionOk="0">
                  <a:moveTo>
                    <a:pt x="0" y="0"/>
                  </a:moveTo>
                  <a:lnTo>
                    <a:pt x="4224474" y="0"/>
                  </a:lnTo>
                </a:path>
              </a:pathLst>
            </a:custGeom>
            <a:noFill/>
            <a:ln w="20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2" name="Google Shape;102;p2"/>
          <p:cNvSpPr/>
          <p:nvPr/>
        </p:nvSpPr>
        <p:spPr>
          <a:xfrm>
            <a:off x="6158750" y="2328675"/>
            <a:ext cx="7771800" cy="308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en-US" sz="3000">
                <a:solidFill>
                  <a:srgbClr val="FFFFFF"/>
                </a:solidFill>
                <a:latin typeface="Garamond"/>
                <a:ea typeface="Garamond"/>
                <a:cs typeface="Garamond"/>
                <a:sym typeface="Garamond"/>
              </a:rPr>
              <a:t>Why was Gamestop shorted in the first place?</a:t>
            </a:r>
            <a:endParaRPr sz="3000">
              <a:solidFill>
                <a:srgbClr val="FFFFFF"/>
              </a:solidFill>
              <a:latin typeface="Garamond"/>
              <a:ea typeface="Garamond"/>
              <a:cs typeface="Garamond"/>
              <a:sym typeface="Garamond"/>
            </a:endParaRPr>
          </a:p>
          <a:p>
            <a:pPr marL="457200" marR="0" lvl="0" indent="-419100" algn="l" rtl="0">
              <a:lnSpc>
                <a:spcPct val="115000"/>
              </a:lnSpc>
              <a:spcBef>
                <a:spcPts val="0"/>
              </a:spcBef>
              <a:spcAft>
                <a:spcPts val="0"/>
              </a:spcAft>
              <a:buClr>
                <a:srgbClr val="FFFFFF"/>
              </a:buClr>
              <a:buSzPts val="3000"/>
              <a:buFont typeface="Garamond"/>
              <a:buChar char="●"/>
            </a:pPr>
            <a:r>
              <a:rPr lang="en-US" sz="3000">
                <a:solidFill>
                  <a:srgbClr val="FFFFFF"/>
                </a:solidFill>
                <a:latin typeface="Garamond"/>
                <a:ea typeface="Garamond"/>
                <a:cs typeface="Garamond"/>
                <a:sym typeface="Garamond"/>
              </a:rPr>
              <a:t>“Blockbuster of Video Games”</a:t>
            </a:r>
            <a:endParaRPr sz="3000">
              <a:solidFill>
                <a:srgbClr val="FFFFFF"/>
              </a:solidFill>
              <a:latin typeface="Garamond"/>
              <a:ea typeface="Garamond"/>
              <a:cs typeface="Garamond"/>
              <a:sym typeface="Garamond"/>
            </a:endParaRPr>
          </a:p>
          <a:p>
            <a:pPr marL="457200" marR="0" lvl="0" indent="-419100" algn="l" rtl="0">
              <a:lnSpc>
                <a:spcPct val="115000"/>
              </a:lnSpc>
              <a:spcBef>
                <a:spcPts val="0"/>
              </a:spcBef>
              <a:spcAft>
                <a:spcPts val="0"/>
              </a:spcAft>
              <a:buClr>
                <a:srgbClr val="FFFFFF"/>
              </a:buClr>
              <a:buSzPts val="3000"/>
              <a:buFont typeface="Garamond"/>
              <a:buChar char="●"/>
            </a:pPr>
            <a:r>
              <a:rPr lang="en-US" sz="3000">
                <a:solidFill>
                  <a:srgbClr val="FFFFFF"/>
                </a:solidFill>
                <a:latin typeface="Garamond"/>
                <a:ea typeface="Garamond"/>
                <a:cs typeface="Garamond"/>
                <a:sym typeface="Garamond"/>
              </a:rPr>
              <a:t>$10bn revenue in 2011, $6bn in 2019</a:t>
            </a:r>
            <a:endParaRPr sz="3000">
              <a:solidFill>
                <a:srgbClr val="FFFFFF"/>
              </a:solidFill>
              <a:latin typeface="Garamond"/>
              <a:ea typeface="Garamond"/>
              <a:cs typeface="Garamond"/>
              <a:sym typeface="Garamond"/>
            </a:endParaRPr>
          </a:p>
          <a:p>
            <a:pPr marL="457200" marR="0" lvl="0" indent="-419100" algn="l" rtl="0">
              <a:lnSpc>
                <a:spcPct val="115000"/>
              </a:lnSpc>
              <a:spcBef>
                <a:spcPts val="0"/>
              </a:spcBef>
              <a:spcAft>
                <a:spcPts val="0"/>
              </a:spcAft>
              <a:buClr>
                <a:srgbClr val="FFFFFF"/>
              </a:buClr>
              <a:buSzPts val="3000"/>
              <a:buFont typeface="Garamond"/>
              <a:buChar char="●"/>
            </a:pPr>
            <a:r>
              <a:rPr lang="en-US" sz="3000">
                <a:solidFill>
                  <a:srgbClr val="FFFFFF"/>
                </a:solidFill>
                <a:latin typeface="Garamond"/>
                <a:ea typeface="Garamond"/>
                <a:cs typeface="Garamond"/>
                <a:sym typeface="Garamond"/>
              </a:rPr>
              <a:t>Increase in PC gaming and next-gen digital sales</a:t>
            </a:r>
            <a:endParaRPr sz="3000">
              <a:solidFill>
                <a:srgbClr val="FFFFFF"/>
              </a:solidFill>
              <a:latin typeface="Garamond"/>
              <a:ea typeface="Garamond"/>
              <a:cs typeface="Garamond"/>
              <a:sym typeface="Garamond"/>
            </a:endParaRPr>
          </a:p>
          <a:p>
            <a:pPr marL="457200" marR="0" lvl="0" indent="-419100" algn="l" rtl="0">
              <a:lnSpc>
                <a:spcPct val="115000"/>
              </a:lnSpc>
              <a:spcBef>
                <a:spcPts val="0"/>
              </a:spcBef>
              <a:spcAft>
                <a:spcPts val="0"/>
              </a:spcAft>
              <a:buClr>
                <a:srgbClr val="FFFFFF"/>
              </a:buClr>
              <a:buSzPts val="3000"/>
              <a:buFont typeface="Garamond"/>
              <a:buChar char="●"/>
            </a:pPr>
            <a:r>
              <a:rPr lang="en-US" sz="3000">
                <a:solidFill>
                  <a:srgbClr val="FFFFFF"/>
                </a:solidFill>
                <a:latin typeface="Garamond"/>
                <a:ea typeface="Garamond"/>
                <a:cs typeface="Garamond"/>
                <a:sym typeface="Garamond"/>
              </a:rPr>
              <a:t>Peak 140% short interest (How do you break 100%?</a:t>
            </a:r>
            <a:endParaRPr sz="3000">
              <a:solidFill>
                <a:srgbClr val="FFFFFF"/>
              </a:solidFill>
              <a:latin typeface="Garamond"/>
              <a:ea typeface="Garamond"/>
              <a:cs typeface="Garamond"/>
              <a:sym typeface="Garamond"/>
            </a:endParaRPr>
          </a:p>
          <a:p>
            <a:pPr marL="0" marR="0" lvl="0" indent="0" algn="ctr" rtl="0">
              <a:spcBef>
                <a:spcPts val="0"/>
              </a:spcBef>
              <a:spcAft>
                <a:spcPts val="0"/>
              </a:spcAft>
              <a:buClr>
                <a:schemeClr val="dk1"/>
              </a:buClr>
              <a:buSzPts val="1100"/>
              <a:buFont typeface="Arial"/>
              <a:buNone/>
            </a:pPr>
            <a:endParaRPr sz="3000">
              <a:solidFill>
                <a:srgbClr val="FFFFFF"/>
              </a:solidFill>
              <a:latin typeface="Garamond"/>
              <a:ea typeface="Garamond"/>
              <a:cs typeface="Garamond"/>
              <a:sym typeface="Garamond"/>
            </a:endParaRPr>
          </a:p>
          <a:p>
            <a:pPr marL="0" marR="0" lvl="0" indent="0" algn="ctr" rtl="0">
              <a:spcBef>
                <a:spcPts val="0"/>
              </a:spcBef>
              <a:spcAft>
                <a:spcPts val="0"/>
              </a:spcAft>
              <a:buNone/>
            </a:pPr>
            <a:endParaRPr sz="3000">
              <a:solidFill>
                <a:srgbClr val="FFFFFF"/>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246244" y="218604"/>
            <a:ext cx="2693612" cy="861855"/>
          </a:xfrm>
          <a:prstGeom prst="rect">
            <a:avLst/>
          </a:prstGeom>
          <a:noFill/>
          <a:ln>
            <a:noFill/>
          </a:ln>
        </p:spPr>
      </p:pic>
      <p:pic>
        <p:nvPicPr>
          <p:cNvPr id="108" name="Google Shape;108;p3"/>
          <p:cNvPicPr preferRelativeResize="0"/>
          <p:nvPr/>
        </p:nvPicPr>
        <p:blipFill rotWithShape="1">
          <a:blip r:embed="rId4">
            <a:alphaModFix/>
          </a:blip>
          <a:srcRect/>
          <a:stretch/>
        </p:blipFill>
        <p:spPr>
          <a:xfrm>
            <a:off x="0" y="1449827"/>
            <a:ext cx="20096562" cy="2306657"/>
          </a:xfrm>
          <a:prstGeom prst="rect">
            <a:avLst/>
          </a:prstGeom>
          <a:noFill/>
          <a:ln>
            <a:noFill/>
          </a:ln>
        </p:spPr>
      </p:pic>
      <p:sp>
        <p:nvSpPr>
          <p:cNvPr id="109" name="Google Shape;109;p3"/>
          <p:cNvSpPr txBox="1">
            <a:spLocks noGrp="1"/>
          </p:cNvSpPr>
          <p:nvPr>
            <p:ph type="title"/>
          </p:nvPr>
        </p:nvSpPr>
        <p:spPr>
          <a:xfrm>
            <a:off x="4205911" y="4132791"/>
            <a:ext cx="11682000" cy="774000"/>
          </a:xfrm>
          <a:prstGeom prst="rect">
            <a:avLst/>
          </a:prstGeom>
          <a:noFill/>
          <a:ln>
            <a:noFill/>
          </a:ln>
        </p:spPr>
        <p:txBody>
          <a:bodyPr spcFirstLastPara="1" wrap="square" lIns="0" tIns="12050" rIns="0" bIns="0" anchor="t" anchorCtr="0">
            <a:spAutoFit/>
          </a:bodyPr>
          <a:lstStyle/>
          <a:p>
            <a:pPr marL="12700" lvl="0" indent="0" algn="ctr" rtl="0">
              <a:lnSpc>
                <a:spcPct val="100000"/>
              </a:lnSpc>
              <a:spcBef>
                <a:spcPts val="0"/>
              </a:spcBef>
              <a:spcAft>
                <a:spcPts val="0"/>
              </a:spcAft>
              <a:buNone/>
            </a:pPr>
            <a:r>
              <a:rPr lang="en-US" u="none">
                <a:solidFill>
                  <a:srgbClr val="242424"/>
                </a:solidFill>
              </a:rPr>
              <a:t>Some Definitions </a:t>
            </a:r>
            <a:endParaRPr u="none">
              <a:solidFill>
                <a:srgbClr val="242424"/>
              </a:solidFill>
            </a:endParaRPr>
          </a:p>
        </p:txBody>
      </p:sp>
      <p:sp>
        <p:nvSpPr>
          <p:cNvPr id="110" name="Google Shape;110;p3"/>
          <p:cNvSpPr/>
          <p:nvPr/>
        </p:nvSpPr>
        <p:spPr>
          <a:xfrm>
            <a:off x="7965254" y="5264103"/>
            <a:ext cx="4224655" cy="0"/>
          </a:xfrm>
          <a:custGeom>
            <a:avLst/>
            <a:gdLst/>
            <a:ahLst/>
            <a:cxnLst/>
            <a:rect l="l" t="t" r="r" b="b"/>
            <a:pathLst>
              <a:path w="4224655" h="120000" extrusionOk="0">
                <a:moveTo>
                  <a:pt x="0" y="0"/>
                </a:moveTo>
                <a:lnTo>
                  <a:pt x="4224474" y="0"/>
                </a:lnTo>
              </a:path>
            </a:pathLst>
          </a:custGeom>
          <a:noFill/>
          <a:ln w="20100"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3"/>
          <p:cNvSpPr/>
          <p:nvPr/>
        </p:nvSpPr>
        <p:spPr>
          <a:xfrm>
            <a:off x="944774" y="5537987"/>
            <a:ext cx="5139055" cy="5139055"/>
          </a:xfrm>
          <a:custGeom>
            <a:avLst/>
            <a:gdLst/>
            <a:ahLst/>
            <a:cxnLst/>
            <a:rect l="l" t="t" r="r" b="b"/>
            <a:pathLst>
              <a:path w="5139055" h="5139055" extrusionOk="0">
                <a:moveTo>
                  <a:pt x="0" y="5138468"/>
                </a:moveTo>
                <a:lnTo>
                  <a:pt x="5138468" y="5138468"/>
                </a:lnTo>
                <a:lnTo>
                  <a:pt x="5138468" y="0"/>
                </a:lnTo>
                <a:lnTo>
                  <a:pt x="0" y="0"/>
                </a:lnTo>
                <a:lnTo>
                  <a:pt x="0" y="5138468"/>
                </a:lnTo>
                <a:close/>
              </a:path>
            </a:pathLst>
          </a:custGeom>
          <a:noFill/>
          <a:ln w="35175"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3"/>
          <p:cNvSpPr/>
          <p:nvPr/>
        </p:nvSpPr>
        <p:spPr>
          <a:xfrm>
            <a:off x="7364718" y="5537987"/>
            <a:ext cx="5141595" cy="5139055"/>
          </a:xfrm>
          <a:custGeom>
            <a:avLst/>
            <a:gdLst/>
            <a:ahLst/>
            <a:cxnLst/>
            <a:rect l="l" t="t" r="r" b="b"/>
            <a:pathLst>
              <a:path w="5141595" h="5139055" extrusionOk="0">
                <a:moveTo>
                  <a:pt x="0" y="5138468"/>
                </a:moveTo>
                <a:lnTo>
                  <a:pt x="5140980" y="5138468"/>
                </a:lnTo>
                <a:lnTo>
                  <a:pt x="5140980" y="0"/>
                </a:lnTo>
                <a:lnTo>
                  <a:pt x="0" y="0"/>
                </a:lnTo>
                <a:lnTo>
                  <a:pt x="0" y="5138468"/>
                </a:lnTo>
                <a:close/>
              </a:path>
            </a:pathLst>
          </a:custGeom>
          <a:noFill/>
          <a:ln w="35175"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3"/>
          <p:cNvSpPr/>
          <p:nvPr/>
        </p:nvSpPr>
        <p:spPr>
          <a:xfrm>
            <a:off x="13741947" y="5532961"/>
            <a:ext cx="5141595" cy="5139055"/>
          </a:xfrm>
          <a:custGeom>
            <a:avLst/>
            <a:gdLst/>
            <a:ahLst/>
            <a:cxnLst/>
            <a:rect l="l" t="t" r="r" b="b"/>
            <a:pathLst>
              <a:path w="5141594" h="5139055" extrusionOk="0">
                <a:moveTo>
                  <a:pt x="0" y="5138468"/>
                </a:moveTo>
                <a:lnTo>
                  <a:pt x="5140980" y="5138468"/>
                </a:lnTo>
                <a:lnTo>
                  <a:pt x="5140980" y="0"/>
                </a:lnTo>
                <a:lnTo>
                  <a:pt x="0" y="0"/>
                </a:lnTo>
                <a:lnTo>
                  <a:pt x="0" y="5138468"/>
                </a:lnTo>
                <a:close/>
              </a:path>
            </a:pathLst>
          </a:custGeom>
          <a:noFill/>
          <a:ln w="35175" cap="flat" cmpd="sng">
            <a:solidFill>
              <a:srgbClr val="001F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3"/>
          <p:cNvSpPr txBox="1"/>
          <p:nvPr/>
        </p:nvSpPr>
        <p:spPr>
          <a:xfrm>
            <a:off x="1139718" y="5721801"/>
            <a:ext cx="4721400" cy="5138700"/>
          </a:xfrm>
          <a:prstGeom prst="rect">
            <a:avLst/>
          </a:prstGeom>
          <a:noFill/>
          <a:ln>
            <a:noFill/>
          </a:ln>
        </p:spPr>
        <p:txBody>
          <a:bodyPr spcFirstLastPara="1" wrap="square" lIns="0" tIns="11425" rIns="0" bIns="0" anchor="t" anchorCtr="0">
            <a:spAutoFit/>
          </a:bodyPr>
          <a:lstStyle/>
          <a:p>
            <a:pPr marL="0" marR="492759" lvl="0" indent="0" algn="ctr" rtl="0">
              <a:lnSpc>
                <a:spcPct val="100499"/>
              </a:lnSpc>
              <a:spcBef>
                <a:spcPts val="0"/>
              </a:spcBef>
              <a:spcAft>
                <a:spcPts val="0"/>
              </a:spcAft>
              <a:buNone/>
            </a:pPr>
            <a:r>
              <a:rPr lang="en-US" sz="4100" b="1">
                <a:solidFill>
                  <a:srgbClr val="242424"/>
                </a:solidFill>
                <a:latin typeface="Garamond"/>
                <a:ea typeface="Garamond"/>
                <a:cs typeface="Garamond"/>
                <a:sym typeface="Garamond"/>
              </a:rPr>
              <a:t>Short</a:t>
            </a:r>
            <a:endParaRPr/>
          </a:p>
          <a:p>
            <a:pPr marL="471805" marR="5080" lvl="0" indent="-471805" algn="l" rtl="0">
              <a:lnSpc>
                <a:spcPct val="101000"/>
              </a:lnSpc>
              <a:spcBef>
                <a:spcPts val="2610"/>
              </a:spcBef>
              <a:spcAft>
                <a:spcPts val="0"/>
              </a:spcAft>
              <a:buClr>
                <a:schemeClr val="dk1"/>
              </a:buClr>
              <a:buSzPts val="2700"/>
              <a:buFont typeface="Arial"/>
              <a:buChar char="•"/>
            </a:pPr>
            <a:r>
              <a:rPr lang="en-US" sz="2700">
                <a:solidFill>
                  <a:schemeClr val="dk1"/>
                </a:solidFill>
                <a:latin typeface="Garamond"/>
                <a:ea typeface="Garamond"/>
                <a:cs typeface="Garamond"/>
                <a:sym typeface="Garamond"/>
              </a:rPr>
              <a:t>A bet that the stock price goes down</a:t>
            </a:r>
            <a:endParaRPr sz="2700">
              <a:solidFill>
                <a:schemeClr val="dk1"/>
              </a:solidFill>
              <a:latin typeface="Garamond"/>
              <a:ea typeface="Garamond"/>
              <a:cs typeface="Garamond"/>
              <a:sym typeface="Garamond"/>
            </a:endParaRPr>
          </a:p>
          <a:p>
            <a:pPr marL="471805" marR="5080"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Borrow a stock now and sell it for market price, repurchase later to return to the lender and keep the difference</a:t>
            </a:r>
            <a:endParaRPr sz="2700">
              <a:solidFill>
                <a:schemeClr val="dk1"/>
              </a:solidFill>
              <a:latin typeface="Garamond"/>
              <a:ea typeface="Garamond"/>
              <a:cs typeface="Garamond"/>
              <a:sym typeface="Garamond"/>
            </a:endParaRPr>
          </a:p>
          <a:p>
            <a:pPr marL="471805" marR="5080"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Infinite downside</a:t>
            </a:r>
            <a:endParaRPr sz="2700">
              <a:solidFill>
                <a:schemeClr val="dk1"/>
              </a:solidFill>
              <a:latin typeface="Garamond"/>
              <a:ea typeface="Garamond"/>
              <a:cs typeface="Garamond"/>
              <a:sym typeface="Garamond"/>
            </a:endParaRPr>
          </a:p>
          <a:p>
            <a:pPr marL="0" marR="5080" lvl="0" indent="0" algn="l" rtl="0">
              <a:lnSpc>
                <a:spcPct val="101000"/>
              </a:lnSpc>
              <a:spcBef>
                <a:spcPts val="2610"/>
              </a:spcBef>
              <a:spcAft>
                <a:spcPts val="0"/>
              </a:spcAft>
              <a:buNone/>
            </a:pPr>
            <a:endParaRPr/>
          </a:p>
        </p:txBody>
      </p:sp>
      <p:sp>
        <p:nvSpPr>
          <p:cNvPr id="115" name="Google Shape;115;p3"/>
          <p:cNvSpPr txBox="1">
            <a:spLocks noGrp="1"/>
          </p:cNvSpPr>
          <p:nvPr>
            <p:ph type="sldNum" idx="12"/>
          </p:nvPr>
        </p:nvSpPr>
        <p:spPr>
          <a:xfrm>
            <a:off x="19306117" y="10576790"/>
            <a:ext cx="368300" cy="360045"/>
          </a:xfrm>
          <a:prstGeom prst="rect">
            <a:avLst/>
          </a:prstGeom>
          <a:noFill/>
          <a:ln>
            <a:noFill/>
          </a:ln>
        </p:spPr>
        <p:txBody>
          <a:bodyPr spcFirstLastPara="1" wrap="square" lIns="0" tIns="36175" rIns="0" bIns="0" anchor="t" anchorCtr="0">
            <a:spAutoFit/>
          </a:bodyPr>
          <a:lstStyle/>
          <a:p>
            <a:pPr marL="38100" lvl="0" indent="0" algn="l" rtl="0">
              <a:lnSpc>
                <a:spcPct val="100000"/>
              </a:lnSpc>
              <a:spcBef>
                <a:spcPts val="0"/>
              </a:spcBef>
              <a:spcAft>
                <a:spcPts val="0"/>
              </a:spcAft>
              <a:buNone/>
            </a:pPr>
            <a:fld id="{00000000-1234-1234-1234-123412341234}" type="slidenum">
              <a:rPr lang="en-US"/>
              <a:t>9</a:t>
            </a:fld>
            <a:endParaRPr/>
          </a:p>
        </p:txBody>
      </p:sp>
      <p:sp>
        <p:nvSpPr>
          <p:cNvPr id="116" name="Google Shape;116;p3"/>
          <p:cNvSpPr txBox="1"/>
          <p:nvPr/>
        </p:nvSpPr>
        <p:spPr>
          <a:xfrm>
            <a:off x="7561756" y="5721800"/>
            <a:ext cx="4781400" cy="4919100"/>
          </a:xfrm>
          <a:prstGeom prst="rect">
            <a:avLst/>
          </a:prstGeom>
          <a:noFill/>
          <a:ln>
            <a:noFill/>
          </a:ln>
        </p:spPr>
        <p:txBody>
          <a:bodyPr spcFirstLastPara="1" wrap="square" lIns="0" tIns="11425" rIns="0" bIns="0" anchor="t" anchorCtr="0">
            <a:spAutoFit/>
          </a:bodyPr>
          <a:lstStyle/>
          <a:p>
            <a:pPr marL="0" marR="225425" lvl="0" indent="0" algn="ctr" rtl="0">
              <a:lnSpc>
                <a:spcPct val="100499"/>
              </a:lnSpc>
              <a:spcBef>
                <a:spcPts val="0"/>
              </a:spcBef>
              <a:spcAft>
                <a:spcPts val="0"/>
              </a:spcAft>
              <a:buNone/>
            </a:pPr>
            <a:r>
              <a:rPr lang="en-US" sz="4100" b="1">
                <a:solidFill>
                  <a:srgbClr val="242424"/>
                </a:solidFill>
                <a:latin typeface="Garamond"/>
                <a:ea typeface="Garamond"/>
                <a:cs typeface="Garamond"/>
                <a:sym typeface="Garamond"/>
              </a:rPr>
              <a:t>Call Option</a:t>
            </a:r>
            <a:endParaRPr/>
          </a:p>
          <a:p>
            <a:pPr marL="471805" marR="177165" lvl="0" indent="-471805" algn="l" rtl="0">
              <a:lnSpc>
                <a:spcPct val="101000"/>
              </a:lnSpc>
              <a:spcBef>
                <a:spcPts val="2610"/>
              </a:spcBef>
              <a:spcAft>
                <a:spcPts val="0"/>
              </a:spcAft>
              <a:buClr>
                <a:schemeClr val="dk1"/>
              </a:buClr>
              <a:buSzPts val="2700"/>
              <a:buFont typeface="Arial"/>
              <a:buChar char="•"/>
            </a:pPr>
            <a:r>
              <a:rPr lang="en-US" sz="2700">
                <a:solidFill>
                  <a:schemeClr val="dk1"/>
                </a:solidFill>
                <a:latin typeface="Garamond"/>
                <a:ea typeface="Garamond"/>
                <a:cs typeface="Garamond"/>
                <a:sym typeface="Garamond"/>
              </a:rPr>
              <a:t>A bet that the stock price goes up</a:t>
            </a:r>
            <a:endParaRPr sz="27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Pay a premium for the option to buy the stock at a later date for a predetermined price</a:t>
            </a:r>
            <a:endParaRPr sz="27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Limited downside</a:t>
            </a:r>
            <a:endParaRPr sz="27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Used as a short hedge</a:t>
            </a:r>
            <a:endParaRPr sz="2700">
              <a:solidFill>
                <a:schemeClr val="dk1"/>
              </a:solidFill>
              <a:latin typeface="Garamond"/>
              <a:ea typeface="Garamond"/>
              <a:cs typeface="Garamond"/>
              <a:sym typeface="Garamond"/>
            </a:endParaRPr>
          </a:p>
        </p:txBody>
      </p:sp>
      <p:sp>
        <p:nvSpPr>
          <p:cNvPr id="117" name="Google Shape;117;p3"/>
          <p:cNvSpPr txBox="1"/>
          <p:nvPr/>
        </p:nvSpPr>
        <p:spPr>
          <a:xfrm>
            <a:off x="13938250" y="5721801"/>
            <a:ext cx="4724400" cy="4164600"/>
          </a:xfrm>
          <a:prstGeom prst="rect">
            <a:avLst/>
          </a:prstGeom>
          <a:noFill/>
          <a:ln>
            <a:noFill/>
          </a:ln>
        </p:spPr>
        <p:txBody>
          <a:bodyPr spcFirstLastPara="1" wrap="square" lIns="0" tIns="14600" rIns="0" bIns="0" anchor="t" anchorCtr="0">
            <a:spAutoFit/>
          </a:bodyPr>
          <a:lstStyle/>
          <a:p>
            <a:pPr marL="0" marR="46990" lvl="0" indent="0" algn="ctr" rtl="0">
              <a:lnSpc>
                <a:spcPct val="100000"/>
              </a:lnSpc>
              <a:spcBef>
                <a:spcPts val="0"/>
              </a:spcBef>
              <a:spcAft>
                <a:spcPts val="0"/>
              </a:spcAft>
              <a:buNone/>
            </a:pPr>
            <a:r>
              <a:rPr lang="en-US" sz="4100" b="1">
                <a:solidFill>
                  <a:schemeClr val="dk1"/>
                </a:solidFill>
                <a:latin typeface="Garamond"/>
                <a:ea typeface="Garamond"/>
                <a:cs typeface="Garamond"/>
                <a:sym typeface="Garamond"/>
              </a:rPr>
              <a:t>Market Maker</a:t>
            </a:r>
            <a:endParaRPr sz="41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Arial"/>
              <a:buChar char="•"/>
            </a:pPr>
            <a:r>
              <a:rPr lang="en-US" sz="2700">
                <a:solidFill>
                  <a:schemeClr val="dk1"/>
                </a:solidFill>
                <a:latin typeface="Garamond"/>
                <a:ea typeface="Garamond"/>
                <a:cs typeface="Garamond"/>
                <a:sym typeface="Garamond"/>
              </a:rPr>
              <a:t>Institutions who provide liquidity in the market</a:t>
            </a:r>
            <a:endParaRPr sz="27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Quotes buy and sell prices, hoping to pocket the bid/ask spread</a:t>
            </a:r>
            <a:endParaRPr sz="2700">
              <a:solidFill>
                <a:schemeClr val="dk1"/>
              </a:solidFill>
              <a:latin typeface="Garamond"/>
              <a:ea typeface="Garamond"/>
              <a:cs typeface="Garamond"/>
              <a:sym typeface="Garamond"/>
            </a:endParaRPr>
          </a:p>
          <a:p>
            <a:pPr marL="471805" marR="177165" lvl="0" indent="-471805" algn="l" rtl="0">
              <a:lnSpc>
                <a:spcPct val="101000"/>
              </a:lnSpc>
              <a:spcBef>
                <a:spcPts val="2610"/>
              </a:spcBef>
              <a:spcAft>
                <a:spcPts val="0"/>
              </a:spcAft>
              <a:buClr>
                <a:schemeClr val="dk1"/>
              </a:buClr>
              <a:buSzPts val="2700"/>
              <a:buFont typeface="Garamond"/>
              <a:buChar char="•"/>
            </a:pPr>
            <a:r>
              <a:rPr lang="en-US" sz="2700">
                <a:solidFill>
                  <a:schemeClr val="dk1"/>
                </a:solidFill>
                <a:latin typeface="Garamond"/>
                <a:ea typeface="Garamond"/>
                <a:cs typeface="Garamond"/>
                <a:sym typeface="Garamond"/>
              </a:rPr>
              <a:t>They write options!</a:t>
            </a:r>
            <a:endParaRPr sz="2700">
              <a:solidFill>
                <a:schemeClr val="dk1"/>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1060</Words>
  <Application>Microsoft Macintosh PowerPoint</Application>
  <PresentationFormat>Custom</PresentationFormat>
  <Paragraphs>156</Paragraphs>
  <Slides>15</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Times New Roman</vt:lpstr>
      <vt:lpstr>Quattrocento Sans</vt:lpstr>
      <vt:lpstr>Lato Light</vt:lpstr>
      <vt:lpstr>Calibri</vt:lpstr>
      <vt:lpstr>Arial</vt:lpstr>
      <vt:lpstr>Noto Sans Symbols</vt:lpstr>
      <vt:lpstr>Wingdings</vt:lpstr>
      <vt:lpstr>Segoe UI</vt:lpstr>
      <vt:lpstr>Garamond</vt:lpstr>
      <vt:lpstr>Office Theme</vt:lpstr>
      <vt:lpstr>PowerPoint Presentation</vt:lpstr>
      <vt:lpstr>Brain Teaser</vt:lpstr>
      <vt:lpstr>Solution: Brain Teaser</vt:lpstr>
      <vt:lpstr>Por t folio Team Application</vt:lpstr>
      <vt:lpstr>Open House</vt:lpstr>
      <vt:lpstr>What Happened?</vt:lpstr>
      <vt:lpstr>Year of the Retail Investor</vt:lpstr>
      <vt:lpstr>Beginning of the End</vt:lpstr>
      <vt:lpstr>Some Definitions </vt:lpstr>
      <vt:lpstr>PowerPoint Presentation</vt:lpstr>
      <vt:lpstr>...and the Squeeze(s)</vt:lpstr>
      <vt:lpstr>Squeeze(s) pt. 2</vt:lpstr>
      <vt:lpstr>The Aftermath</vt:lpstr>
      <vt:lpstr>cont’d</vt:lpstr>
      <vt:lpstr>Risks for Individual Investors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Ramvikneshh Ramanathan</cp:lastModifiedBy>
  <cp:revision>4</cp:revision>
  <dcterms:created xsi:type="dcterms:W3CDTF">2020-05-22T21:48:51Z</dcterms:created>
  <dcterms:modified xsi:type="dcterms:W3CDTF">2021-02-16T08:00:13Z</dcterms:modified>
</cp:coreProperties>
</file>