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2" r:id="rId3"/>
    <p:sldId id="335" r:id="rId4"/>
    <p:sldId id="318" r:id="rId5"/>
    <p:sldId id="344" r:id="rId6"/>
    <p:sldId id="342" r:id="rId7"/>
    <p:sldId id="348" r:id="rId8"/>
    <p:sldId id="343" r:id="rId9"/>
    <p:sldId id="34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A"/>
    <a:srgbClr val="6B7DE3"/>
    <a:srgbClr val="9D8FE3"/>
    <a:srgbClr val="89A2C4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7B09C-EFA5-41F5-86A5-F8A6178B7FFA}" v="12" dt="2020-10-13T01:11:46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3" autoAdjust="0"/>
    <p:restoredTop sz="92101" autoAdjust="0"/>
  </p:normalViewPr>
  <p:slideViewPr>
    <p:cSldViewPr>
      <p:cViewPr varScale="1">
        <p:scale>
          <a:sx n="100" d="100"/>
          <a:sy n="100" d="100"/>
        </p:scale>
        <p:origin x="14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3/9/21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D6F1-CC5C-0F4C-BE5A-725331A5A20A}" type="datetimeFigureOut">
              <a:rPr lang="en-US" smtClean="0"/>
              <a:t>3/9/21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A947-1AB1-E845-9D3A-D426F6C5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Intro to Derivatives: Options</a:t>
            </a: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Brainteaser!</a:t>
            </a:r>
          </a:p>
        </p:txBody>
      </p:sp>
      <p:pic>
        <p:nvPicPr>
          <p:cNvPr id="18" name="Picture 2" descr="https://scontent-lga3-1.xx.fbcdn.net/v/t1.15752-9/56262503_663332387413234_3139617515668242432_n.jpg?_nc_cat=110&amp;_nc_ht=scontent-lga3-1.xx&amp;oh=e759d6f4b713806efc0bdb458ee9365c&amp;oe=5D40FFA9">
            <a:extLst>
              <a:ext uri="{FF2B5EF4-FFF2-40B4-BE49-F238E27FC236}">
                <a16:creationId xmlns:a16="http://schemas.microsoft.com/office/drawing/2014/main" id="{43152D6B-12D9-F341-A945-21D80C0B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381098"/>
            <a:ext cx="3657600" cy="203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content-lga3-1.xx.fbcdn.net/v/t1.15752-9/56213703_404600606789668_7283040915013238784_n.jpg?_nc_cat=106&amp;_nc_ht=scontent-lga3-1.xx&amp;oh=a05d4a91e529bda18babc7f3778f9c36&amp;oe=5D49237C">
            <a:extLst>
              <a:ext uri="{FF2B5EF4-FFF2-40B4-BE49-F238E27FC236}">
                <a16:creationId xmlns:a16="http://schemas.microsoft.com/office/drawing/2014/main" id="{0399A6ED-B06B-ED44-A683-717949DE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572000"/>
            <a:ext cx="3657600" cy="20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scontent-lga3-1.xx.fbcdn.net/v/t1.15752-9/56214430_2337376693212377_1108082101871181824_n.jpg?_nc_cat=108&amp;_nc_ht=scontent-lga3-1.xx&amp;oh=39e32a64583e30e511e33651e017e2d4&amp;oe=5D43F016">
            <a:extLst>
              <a:ext uri="{FF2B5EF4-FFF2-40B4-BE49-F238E27FC236}">
                <a16:creationId xmlns:a16="http://schemas.microsoft.com/office/drawing/2014/main" id="{1F4CB108-0180-A24C-994C-760EACCE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657600" cy="20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76162B4-1048-F645-A9D8-A439C494AE01}"/>
              </a:ext>
            </a:extLst>
          </p:cNvPr>
          <p:cNvSpPr txBox="1">
            <a:spLocks/>
          </p:cNvSpPr>
          <p:nvPr/>
        </p:nvSpPr>
        <p:spPr>
          <a:xfrm>
            <a:off x="5495544" y="3168034"/>
            <a:ext cx="3334512" cy="36154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Hint: Start with Question 3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E88FBC2-4F60-ED4E-95A5-CF0F0C8D7408}"/>
              </a:ext>
            </a:extLst>
          </p:cNvPr>
          <p:cNvSpPr txBox="1">
            <a:spLocks/>
          </p:cNvSpPr>
          <p:nvPr/>
        </p:nvSpPr>
        <p:spPr>
          <a:xfrm>
            <a:off x="1981199" y="1622522"/>
            <a:ext cx="7010400" cy="4497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What are the answers to these MC questions?</a:t>
            </a:r>
          </a:p>
        </p:txBody>
      </p:sp>
    </p:spTree>
    <p:extLst>
      <p:ext uri="{BB962C8B-B14F-4D97-AF65-F5344CB8AC3E}">
        <p14:creationId xmlns:p14="http://schemas.microsoft.com/office/powerpoint/2010/main" val="163629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Examine Question 3. Suppose no questions have an answer of A. Then the answer to question 3 would be A, a contradiction since we supposed none of the answers were A. Thus, there must be at least one A, and Question 3 is not A so either Question 1 or Question 2 is A. Since Question 1 always has the same answer as Question 2, if one of the two is A then both must be A. So both Question 1 and Question 2 are A, which means there are 2 answers that are A. Thus, the answer to Question 3 is C, </a:t>
            </a:r>
            <a:r>
              <a:rPr lang="en-US" sz="2400" b="1" dirty="0"/>
              <a:t>so the final set of answers is AAC</a:t>
            </a:r>
            <a:r>
              <a:rPr lang="en-US" sz="2400" dirty="0"/>
              <a:t>. Going back to check our work, we can verify that AAC makes all three questions true.</a:t>
            </a: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787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Derivative</a:t>
            </a:r>
          </a:p>
          <a:p>
            <a:r>
              <a:rPr lang="en-US" sz="2400" dirty="0">
                <a:latin typeface="Garamond"/>
                <a:cs typeface="Garamond"/>
              </a:rPr>
              <a:t>A derivative is a financial instrument, whose value is from the value of another underlying asset</a:t>
            </a:r>
          </a:p>
          <a:p>
            <a:r>
              <a:rPr lang="en-US" sz="2400" dirty="0">
                <a:latin typeface="Garamond"/>
                <a:cs typeface="Garamond"/>
              </a:rPr>
              <a:t>When the price of the underlying changes, the value of the derivative also changes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Types of Derivatives</a:t>
            </a:r>
          </a:p>
          <a:p>
            <a:r>
              <a:rPr lang="en-US" sz="2400" dirty="0">
                <a:latin typeface="Garamond"/>
                <a:cs typeface="Garamond"/>
              </a:rPr>
              <a:t>Forwards/Futures</a:t>
            </a:r>
          </a:p>
          <a:p>
            <a:r>
              <a:rPr lang="en-US" sz="2400" dirty="0">
                <a:latin typeface="Garamond"/>
                <a:cs typeface="Garamond"/>
              </a:rPr>
              <a:t>Options</a:t>
            </a:r>
          </a:p>
          <a:p>
            <a:r>
              <a:rPr lang="en-US" sz="2400" dirty="0">
                <a:latin typeface="Garamond"/>
                <a:cs typeface="Garamond"/>
              </a:rPr>
              <a:t>Swaps</a:t>
            </a:r>
          </a:p>
          <a:p>
            <a:r>
              <a:rPr lang="en-US" sz="2400" dirty="0">
                <a:latin typeface="Garamond"/>
                <a:cs typeface="Garamond"/>
              </a:rPr>
              <a:t>Warrants/Convertibles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33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the first financial derivative?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3152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lphaUcPeriod"/>
            </a:pPr>
            <a:r>
              <a:rPr lang="en-US" sz="2400" dirty="0">
                <a:latin typeface="Garamond"/>
                <a:cs typeface="Garamond"/>
              </a:rPr>
              <a:t>British – Opium Derivatives, 1850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US" sz="2400" dirty="0">
                <a:latin typeface="Garamond"/>
                <a:cs typeface="Garamond"/>
              </a:rPr>
              <a:t>Dutch – Tulip Derivatives, 1636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US" sz="2400" dirty="0">
                <a:latin typeface="Garamond"/>
                <a:cs typeface="Garamond"/>
              </a:rPr>
              <a:t>Japan – Dojima Rice Exchange, 1697</a:t>
            </a:r>
          </a:p>
          <a:p>
            <a:pPr marL="457200" indent="-457200">
              <a:buAutoNum type="alphaUcPeriod"/>
            </a:pPr>
            <a:r>
              <a:rPr lang="en-US" sz="2400" dirty="0">
                <a:latin typeface="Garamond"/>
                <a:cs typeface="Garamond"/>
              </a:rPr>
              <a:t>India – Cotton Derivatives, 1875</a:t>
            </a:r>
          </a:p>
          <a:p>
            <a:pPr marL="457200" indent="-457200">
              <a:buAutoNum type="alphaUcPeriod"/>
            </a:pPr>
            <a:r>
              <a:rPr lang="en-US" sz="2400" dirty="0">
                <a:latin typeface="Garamond"/>
                <a:cs typeface="Garamond"/>
              </a:rPr>
              <a:t>Chicago – Chicago Board of Trade Grain Futures, 1864</a:t>
            </a:r>
          </a:p>
        </p:txBody>
      </p:sp>
    </p:spTree>
    <p:extLst>
      <p:ext uri="{BB962C8B-B14F-4D97-AF65-F5344CB8AC3E}">
        <p14:creationId xmlns:p14="http://schemas.microsoft.com/office/powerpoint/2010/main" val="7302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Futures and Forwards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8800" y="1676400"/>
                <a:ext cx="7010400" cy="47244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Futures and Forwards</a:t>
                </a:r>
              </a:p>
              <a:p>
                <a:r>
                  <a:rPr lang="en-US" sz="2400" dirty="0">
                    <a:latin typeface="Garamond"/>
                    <a:cs typeface="Garamond"/>
                  </a:rPr>
                  <a:t>Allow you to lock in a price at some point in the future.</a:t>
                </a:r>
              </a:p>
              <a:p>
                <a:r>
                  <a:rPr lang="en-US" sz="2400" dirty="0">
                    <a:latin typeface="Garamond"/>
                    <a:cs typeface="Garamond"/>
                  </a:rPr>
                  <a:t>Physical or cash settled</a:t>
                </a:r>
              </a:p>
              <a:p>
                <a:r>
                  <a:rPr lang="en-US" sz="2400" dirty="0">
                    <a:latin typeface="Garamond"/>
                    <a:cs typeface="Garamond"/>
                  </a:rPr>
                  <a:t>Often used by corporations for hedging</a:t>
                </a:r>
              </a:p>
              <a:p>
                <a:r>
                  <a:rPr lang="en-US" sz="2400" dirty="0">
                    <a:latin typeface="Garamond"/>
                    <a:cs typeface="Garamond"/>
                  </a:rPr>
                  <a:t>Main asset classes: Equity indices, VIX, commodities, FX, rates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Pricing</a:t>
                </a:r>
                <a:endParaRPr lang="en-US" sz="2400" b="1" i="1" dirty="0">
                  <a:latin typeface="Cambria Math" panose="02040503050406030204" pitchFamily="18" charset="0"/>
                  <a:cs typeface="Garamond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𝐹𝑢𝑡𝑢𝑟𝑒𝑠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Garamond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aramond"/>
                            </a:rPr>
                            <m:t>𝑆𝑝𝑜𝑡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aramond"/>
                            </a:rPr>
                            <m:t> @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aramond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𝐹𝑜𝑟𝑤𝑎𝑟𝑑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</m:oMath>
                  </m:oMathPara>
                </a14:m>
                <a:endParaRPr lang="en-US" sz="2400" b="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dirty="0">
                  <a:latin typeface="Garamond"/>
                  <a:cs typeface="Garamond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76400"/>
                <a:ext cx="7010400" cy="4724400"/>
              </a:xfrm>
              <a:prstGeom prst="rect">
                <a:avLst/>
              </a:prstGeom>
              <a:blipFill>
                <a:blip r:embed="rId2"/>
                <a:stretch>
                  <a:fillRect l="-1304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3654DA-6F98-432F-BFB7-A63CD79E6AC2}"/>
              </a:ext>
            </a:extLst>
          </p:cNvPr>
          <p:cNvCxnSpPr/>
          <p:nvPr/>
        </p:nvCxnSpPr>
        <p:spPr>
          <a:xfrm>
            <a:off x="2286000" y="5970508"/>
            <a:ext cx="6248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5477B-DC0C-4B6D-B49C-0E5461ABDA87}"/>
              </a:ext>
            </a:extLst>
          </p:cNvPr>
          <p:cNvCxnSpPr/>
          <p:nvPr/>
        </p:nvCxnSpPr>
        <p:spPr>
          <a:xfrm>
            <a:off x="2514600" y="5970508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AADB27-37A5-4C94-9466-DCEC20308347}"/>
              </a:ext>
            </a:extLst>
          </p:cNvPr>
          <p:cNvCxnSpPr/>
          <p:nvPr/>
        </p:nvCxnSpPr>
        <p:spPr>
          <a:xfrm>
            <a:off x="4065997" y="5970508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C2AA4E-7E9D-404C-8106-F408DEAF648C}"/>
              </a:ext>
            </a:extLst>
          </p:cNvPr>
          <p:cNvCxnSpPr/>
          <p:nvPr/>
        </p:nvCxnSpPr>
        <p:spPr>
          <a:xfrm>
            <a:off x="7543799" y="5970508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C33B9A-BBD4-4164-9E92-171704FFA586}"/>
              </a:ext>
            </a:extLst>
          </p:cNvPr>
          <p:cNvSpPr txBox="1"/>
          <p:nvPr/>
        </p:nvSpPr>
        <p:spPr>
          <a:xfrm>
            <a:off x="2286000" y="63553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9D570-E64A-453D-A116-911FBE06107D}"/>
              </a:ext>
            </a:extLst>
          </p:cNvPr>
          <p:cNvSpPr txBox="1"/>
          <p:nvPr/>
        </p:nvSpPr>
        <p:spPr>
          <a:xfrm>
            <a:off x="3837397" y="63553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4DE44-C99A-4DED-82DD-5B74E319DABB}"/>
              </a:ext>
            </a:extLst>
          </p:cNvPr>
          <p:cNvSpPr txBox="1"/>
          <p:nvPr/>
        </p:nvSpPr>
        <p:spPr>
          <a:xfrm>
            <a:off x="7315199" y="6412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FDB407-7088-4F13-84B2-E522CB79D66C}"/>
              </a:ext>
            </a:extLst>
          </p:cNvPr>
          <p:cNvSpPr txBox="1"/>
          <p:nvPr/>
        </p:nvSpPr>
        <p:spPr>
          <a:xfrm>
            <a:off x="3352800" y="5307151"/>
            <a:ext cx="1627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Negotiate price to pay at t=T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38993D-BBBD-41A8-9F9E-FE42F7B9B86B}"/>
              </a:ext>
            </a:extLst>
          </p:cNvPr>
          <p:cNvSpPr txBox="1"/>
          <p:nvPr/>
        </p:nvSpPr>
        <p:spPr>
          <a:xfrm>
            <a:off x="5562600" y="5327699"/>
            <a:ext cx="220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Exchange underlying at agreed prior price*</a:t>
            </a:r>
          </a:p>
        </p:txBody>
      </p:sp>
    </p:spTree>
    <p:extLst>
      <p:ext uri="{BB962C8B-B14F-4D97-AF65-F5344CB8AC3E}">
        <p14:creationId xmlns:p14="http://schemas.microsoft.com/office/powerpoint/2010/main" val="3024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Pricing Futures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8800" y="1676400"/>
                <a:ext cx="7162800" cy="47244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𝐹𝑢𝑡𝑢𝑟𝑒𝑠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𝑑𝑖𝑠𝑐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.(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Garamond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𝑆𝑝𝑜𝑡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)≈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𝐹𝑜𝑟𝑤𝑎𝑟𝑑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</m:oMath>
                  </m:oMathPara>
                </a14:m>
                <a:endParaRPr lang="en-US" sz="2400" b="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1. Arbitrage Pricing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𝐹𝑢𝑡𝑢𝑟𝑒𝑠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𝑃𝑟𝑖𝑐𝑒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𝑆𝑝𝑜𝑡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 </m:t>
                    </m:r>
                  </m:oMath>
                </a14:m>
                <a:r>
                  <a:rPr lang="en-US" sz="2400" dirty="0">
                    <a:latin typeface="Garamond"/>
                    <a:cs typeface="Garamond"/>
                  </a:rPr>
                  <a:t> </a:t>
                </a:r>
              </a:p>
              <a:p>
                <a:pPr marL="0" indent="0">
                  <a:buNone/>
                </a:pPr>
                <a:endParaRPr lang="en-US" sz="2400" b="1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2. Expectation Pricing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𝐹𝑢𝑡𝑢𝑟𝑒𝑠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𝑆𝑝𝑜𝑡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dirty="0">
                  <a:latin typeface="Garamond"/>
                  <a:cs typeface="Garamond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76400"/>
                <a:ext cx="7162800" cy="4724400"/>
              </a:xfrm>
              <a:prstGeom prst="rect">
                <a:avLst/>
              </a:prstGeom>
              <a:blipFill>
                <a:blip r:embed="rId2"/>
                <a:stretch>
                  <a:fillRect l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0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Futures and Forwards Compared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1FC7E07-D2D8-4437-90D8-B43FF667D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98308"/>
              </p:ext>
            </p:extLst>
          </p:nvPr>
        </p:nvGraphicFramePr>
        <p:xfrm>
          <a:off x="2236471" y="26670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768069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08739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8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Exchange Traded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 the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5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Bespoke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26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counterparty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 default risk of counterparty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6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Actively Traded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Non-transferrable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6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Marked to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 and 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996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Margined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Unmargined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5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6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Counterparty Risk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Counterparty Risk</a:t>
            </a:r>
          </a:p>
          <a:p>
            <a:r>
              <a:rPr lang="en-US" sz="2400" dirty="0">
                <a:latin typeface="Garamond"/>
                <a:cs typeface="Garamond"/>
              </a:rPr>
              <a:t>The risk that one of the parties within a transaction may default or renege on a prior obligation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Is this generally a problem?</a:t>
            </a:r>
          </a:p>
          <a:p>
            <a:r>
              <a:rPr lang="en-US" sz="2400" dirty="0">
                <a:latin typeface="Garamond"/>
                <a:cs typeface="Garamond"/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9BB0D-D4AB-4998-8E47-10AE416CBFCC}"/>
              </a:ext>
            </a:extLst>
          </p:cNvPr>
          <p:cNvSpPr txBox="1"/>
          <p:nvPr/>
        </p:nvSpPr>
        <p:spPr>
          <a:xfrm>
            <a:off x="21336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37C0B-A56E-49E7-94C5-33C8BFA4A1A6}"/>
              </a:ext>
            </a:extLst>
          </p:cNvPr>
          <p:cNvSpPr txBox="1"/>
          <p:nvPr/>
        </p:nvSpPr>
        <p:spPr>
          <a:xfrm>
            <a:off x="2213610" y="55436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66A79-3D5C-4DA1-A741-1F0DA4307C1C}"/>
              </a:ext>
            </a:extLst>
          </p:cNvPr>
          <p:cNvSpPr txBox="1"/>
          <p:nvPr/>
        </p:nvSpPr>
        <p:spPr>
          <a:xfrm>
            <a:off x="3691891" y="520446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9E542-C022-4340-889D-11660B6EA35F}"/>
              </a:ext>
            </a:extLst>
          </p:cNvPr>
          <p:cNvSpPr txBox="1"/>
          <p:nvPr/>
        </p:nvSpPr>
        <p:spPr>
          <a:xfrm>
            <a:off x="3722371" y="605813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8781E-2472-44FA-9269-B89FB5FAAE7D}"/>
              </a:ext>
            </a:extLst>
          </p:cNvPr>
          <p:cNvSpPr txBox="1"/>
          <p:nvPr/>
        </p:nvSpPr>
        <p:spPr>
          <a:xfrm>
            <a:off x="5105400" y="5678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Clearinghouse</a:t>
            </a:r>
          </a:p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946A85-FBE7-4744-8559-24DE49735755}"/>
              </a:ext>
            </a:extLst>
          </p:cNvPr>
          <p:cNvCxnSpPr>
            <a:cxnSpLocks/>
          </p:cNvCxnSpPr>
          <p:nvPr/>
        </p:nvCxnSpPr>
        <p:spPr>
          <a:xfrm flipV="1">
            <a:off x="4357688" y="5913001"/>
            <a:ext cx="671512" cy="340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B70C08-9922-4DCF-A592-9DC04D83D4C8}"/>
              </a:ext>
            </a:extLst>
          </p:cNvPr>
          <p:cNvCxnSpPr>
            <a:cxnSpLocks/>
          </p:cNvCxnSpPr>
          <p:nvPr/>
        </p:nvCxnSpPr>
        <p:spPr>
          <a:xfrm flipH="1" flipV="1">
            <a:off x="4357688" y="5424101"/>
            <a:ext cx="595312" cy="4100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3279308-3AA0-4FA2-AA73-E40EE3209D08}"/>
              </a:ext>
            </a:extLst>
          </p:cNvPr>
          <p:cNvSpPr txBox="1"/>
          <p:nvPr/>
        </p:nvSpPr>
        <p:spPr>
          <a:xfrm>
            <a:off x="3646171" y="37763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Buyer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AA656-C256-4BE3-B793-CE7CC34B9E46}"/>
              </a:ext>
            </a:extLst>
          </p:cNvPr>
          <p:cNvSpPr txBox="1"/>
          <p:nvPr/>
        </p:nvSpPr>
        <p:spPr>
          <a:xfrm>
            <a:off x="3676651" y="463007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Seller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4A7B85-65BA-416B-B76B-F89EE9B1E8E3}"/>
              </a:ext>
            </a:extLst>
          </p:cNvPr>
          <p:cNvCxnSpPr>
            <a:cxnSpLocks/>
          </p:cNvCxnSpPr>
          <p:nvPr/>
        </p:nvCxnSpPr>
        <p:spPr>
          <a:xfrm flipV="1">
            <a:off x="3886200" y="4173446"/>
            <a:ext cx="0" cy="4689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0DF233-5824-4F7F-9AD0-2A471E90C13F}"/>
              </a:ext>
            </a:extLst>
          </p:cNvPr>
          <p:cNvCxnSpPr>
            <a:cxnSpLocks/>
          </p:cNvCxnSpPr>
          <p:nvPr/>
        </p:nvCxnSpPr>
        <p:spPr>
          <a:xfrm>
            <a:off x="4114800" y="4223266"/>
            <a:ext cx="0" cy="4946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6317</TotalTime>
  <Words>441</Words>
  <Application>Microsoft Macintosh PowerPoint</Application>
  <PresentationFormat>On-screen Show (4:3)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Caslon Pro</vt:lpstr>
      <vt:lpstr>Arial</vt:lpstr>
      <vt:lpstr>Calibri</vt:lpstr>
      <vt:lpstr>Cambria Math</vt:lpstr>
      <vt:lpstr>Garamond</vt:lpstr>
      <vt:lpstr>Office Theme</vt:lpstr>
      <vt:lpstr>Intro to Derivatives: Options</vt:lpstr>
      <vt:lpstr>Brainteaser!</vt:lpstr>
      <vt:lpstr>Answer:</vt:lpstr>
      <vt:lpstr>What Is a Derivative?</vt:lpstr>
      <vt:lpstr>What was the first financial derivative?</vt:lpstr>
      <vt:lpstr>Futures and Forwards</vt:lpstr>
      <vt:lpstr>Pricing Futures</vt:lpstr>
      <vt:lpstr>Futures and Forwards Compared</vt:lpstr>
      <vt:lpstr>Counterparty Risk</vt:lpstr>
    </vt:vector>
  </TitlesOfParts>
  <Company>NYU Stern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Ramvikneshh Ramanathan</cp:lastModifiedBy>
  <cp:revision>363</cp:revision>
  <cp:lastPrinted>2018-01-23T17:23:00Z</cp:lastPrinted>
  <dcterms:created xsi:type="dcterms:W3CDTF">2013-09-30T15:19:49Z</dcterms:created>
  <dcterms:modified xsi:type="dcterms:W3CDTF">2021-03-09T06:51:20Z</dcterms:modified>
</cp:coreProperties>
</file>